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sldIdLst>
    <p:sldId id="257" r:id="rId5"/>
    <p:sldId id="258" r:id="rId6"/>
    <p:sldId id="332" r:id="rId7"/>
    <p:sldId id="384" r:id="rId8"/>
    <p:sldId id="266" r:id="rId9"/>
    <p:sldId id="345" r:id="rId10"/>
    <p:sldId id="344" r:id="rId11"/>
    <p:sldId id="368" r:id="rId12"/>
    <p:sldId id="366" r:id="rId13"/>
    <p:sldId id="367" r:id="rId14"/>
    <p:sldId id="382" r:id="rId15"/>
    <p:sldId id="370" r:id="rId16"/>
    <p:sldId id="373" r:id="rId17"/>
    <p:sldId id="374" r:id="rId18"/>
    <p:sldId id="342" r:id="rId19"/>
    <p:sldId id="389" r:id="rId20"/>
    <p:sldId id="284" r:id="rId21"/>
    <p:sldId id="388" r:id="rId22"/>
    <p:sldId id="379" r:id="rId23"/>
    <p:sldId id="287" r:id="rId24"/>
    <p:sldId id="288" r:id="rId25"/>
    <p:sldId id="32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56" autoAdjust="0"/>
    <p:restoredTop sz="39976" autoAdjust="0"/>
  </p:normalViewPr>
  <p:slideViewPr>
    <p:cSldViewPr snapToGrid="0">
      <p:cViewPr varScale="1">
        <p:scale>
          <a:sx n="74" d="100"/>
          <a:sy n="74" d="100"/>
        </p:scale>
        <p:origin x="82" y="43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122248-50AB-473E-B6C5-182420884003}" type="datetimeFigureOut">
              <a:rPr lang="en-US" smtClean="0"/>
              <a:t>3/17/2022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A770E3-24ED-45FF-9710-6713889651DF}" type="slidenum">
              <a:rPr lang="en-US" smtClean="0"/>
              <a:t>‹#›</a:t>
            </a:fld>
            <a:endParaRPr lang="en-US"/>
          </a:p>
        </p:txBody>
      </p:sp>
    </p:spTree>
    <p:extLst>
      <p:ext uri="{BB962C8B-B14F-4D97-AF65-F5344CB8AC3E}">
        <p14:creationId xmlns:p14="http://schemas.microsoft.com/office/powerpoint/2010/main" val="1756741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support.ucsd.edu/path?id=kb_category&amp;kb_category=e2bc80fd1b9c2810df40ed7dee4bcb4d"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Today’s Topic</a:t>
            </a:r>
            <a:r>
              <a:rPr lang="en-US" baseline="0" dirty="0" smtClean="0"/>
              <a:t> Based Zoom is Salary Cap/MCOP Worksheet Critical Concepts. We will be going over critical concepts to remember when using the Salary Cap/MCOP Worksheet. </a:t>
            </a:r>
          </a:p>
          <a:p>
            <a:endParaRPr lang="en-US" baseline="0" dirty="0" smtClean="0"/>
          </a:p>
          <a:p>
            <a:r>
              <a:rPr lang="en-US" baseline="0" dirty="0" smtClean="0"/>
              <a:t>This presentation is being recorded and will be posted on our Review and Reinforcement page.</a:t>
            </a:r>
          </a:p>
          <a:p>
            <a:endParaRPr lang="en-US" baseline="0" dirty="0" smtClean="0"/>
          </a:p>
          <a:p>
            <a:r>
              <a:rPr lang="en-US" baseline="0" dirty="0" smtClean="0"/>
              <a:t>If you have questions about the presentation please put them in the chat and we will get to them during the Q&amp;A. We actually have our UCPath Finance SME here with us today so it’s going to be a great day!</a:t>
            </a:r>
          </a:p>
          <a:p>
            <a:endParaRPr lang="en-US" dirty="0"/>
          </a:p>
        </p:txBody>
      </p:sp>
      <p:sp>
        <p:nvSpPr>
          <p:cNvPr id="4" name="Slide Number Placeholder 3"/>
          <p:cNvSpPr>
            <a:spLocks noGrp="1"/>
          </p:cNvSpPr>
          <p:nvPr>
            <p:ph type="sldNum" sz="quarter" idx="10"/>
          </p:nvPr>
        </p:nvSpPr>
        <p:spPr/>
        <p:txBody>
          <a:bodyPr/>
          <a:lstStyle/>
          <a:p>
            <a:fld id="{B7DB0B9F-14E2-476D-BE1B-C0B017F3D810}" type="slidenum">
              <a:rPr lang="en-US" smtClean="0"/>
              <a:t>1</a:t>
            </a:fld>
            <a:endParaRPr lang="en-US" dirty="0"/>
          </a:p>
        </p:txBody>
      </p:sp>
    </p:spTree>
    <p:extLst>
      <p:ext uri="{BB962C8B-B14F-4D97-AF65-F5344CB8AC3E}">
        <p14:creationId xmlns:p14="http://schemas.microsoft.com/office/powerpoint/2010/main" val="26813316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Now let’s review </a:t>
            </a:r>
            <a:r>
              <a:rPr lang="en-US" b="0" baseline="0" dirty="0" smtClean="0"/>
              <a:t>the Funding Distribution Preview page. </a:t>
            </a:r>
            <a:r>
              <a:rPr lang="en-US" b="0" dirty="0" smtClean="0"/>
              <a:t>The Funding</a:t>
            </a:r>
            <a:r>
              <a:rPr lang="en-US" b="0" baseline="0" dirty="0" smtClean="0"/>
              <a:t> Distribution Preview display all funding for the fiscal year broken down by unique funding distributions. This is also the only screen where the OTC Indicator field is visible and where over-the-cap funding rows will be inserted. </a:t>
            </a:r>
          </a:p>
          <a:p>
            <a:endParaRPr lang="en-US" b="0" baseline="0" dirty="0" smtClean="0"/>
          </a:p>
          <a:p>
            <a:r>
              <a:rPr lang="en-US" sz="1200" b="0" kern="0" dirty="0" smtClean="0">
                <a:solidFill>
                  <a:schemeClr val="bg1"/>
                </a:solidFill>
                <a:ea typeface="Times New Roman"/>
                <a:cs typeface="Arial" panose="020B0604020202020204" pitchFamily="34" charset="0"/>
              </a:rPr>
              <a:t>Funding distributions are broken down by each differently funded pay period from the Salary Cap / MCOP Funding Worksheet. </a:t>
            </a:r>
            <a:endParaRPr lang="en-US" b="0" baseline="0" dirty="0" smtClean="0"/>
          </a:p>
          <a:p>
            <a:endParaRPr lang="en-US" b="0" baseline="0" dirty="0"/>
          </a:p>
          <a:p>
            <a:r>
              <a:rPr lang="en-US" sz="1200" b="0" kern="0" dirty="0" smtClean="0">
                <a:solidFill>
                  <a:schemeClr val="bg1"/>
                </a:solidFill>
                <a:ea typeface="Times New Roman"/>
                <a:cs typeface="Arial" panose="020B0604020202020204" pitchFamily="34" charset="0"/>
              </a:rPr>
              <a:t>The </a:t>
            </a:r>
            <a:r>
              <a:rPr lang="en-US" sz="1200" b="0" kern="0" dirty="0">
                <a:solidFill>
                  <a:schemeClr val="bg1"/>
                </a:solidFill>
                <a:ea typeface="Times New Roman"/>
                <a:cs typeface="Arial" panose="020B0604020202020204" pitchFamily="34" charset="0"/>
              </a:rPr>
              <a:t>Percent of Pay and Monthly Rate that are unaccounted for on the Worksheet are added on a new distribution line, using the over-the-cap default funding source from the Default Funding Profile. You can choose to change the funding source by editing the </a:t>
            </a:r>
            <a:r>
              <a:rPr lang="en-US" sz="1200" b="0" kern="0" dirty="0" err="1">
                <a:solidFill>
                  <a:schemeClr val="bg1"/>
                </a:solidFill>
                <a:ea typeface="Times New Roman"/>
                <a:cs typeface="Arial" panose="020B0604020202020204" pitchFamily="34" charset="0"/>
              </a:rPr>
              <a:t>chartstring</a:t>
            </a:r>
            <a:r>
              <a:rPr lang="en-US" sz="1200" b="0" kern="0" dirty="0">
                <a:solidFill>
                  <a:schemeClr val="bg1"/>
                </a:solidFill>
                <a:ea typeface="Times New Roman"/>
                <a:cs typeface="Arial" panose="020B0604020202020204" pitchFamily="34" charset="0"/>
              </a:rPr>
              <a:t> for this line here</a:t>
            </a:r>
            <a:r>
              <a:rPr lang="en-US" sz="1200" b="0" kern="0" dirty="0" smtClean="0">
                <a:solidFill>
                  <a:schemeClr val="bg1"/>
                </a:solidFill>
                <a:ea typeface="Times New Roman"/>
                <a:cs typeface="Arial" panose="020B0604020202020204" pitchFamily="34" charset="0"/>
              </a:rPr>
              <a:t>. BUT</a:t>
            </a:r>
            <a:r>
              <a:rPr lang="en-US" sz="1200" b="0" kern="0" baseline="0" dirty="0" smtClean="0">
                <a:solidFill>
                  <a:schemeClr val="bg1"/>
                </a:solidFill>
                <a:ea typeface="Times New Roman"/>
                <a:cs typeface="Arial" panose="020B0604020202020204" pitchFamily="34" charset="0"/>
              </a:rPr>
              <a:t> t</a:t>
            </a:r>
            <a:r>
              <a:rPr lang="en-US" sz="1200" b="0" kern="0" dirty="0" smtClean="0">
                <a:solidFill>
                  <a:schemeClr val="bg1"/>
                </a:solidFill>
                <a:ea typeface="Times New Roman"/>
                <a:cs typeface="Arial" panose="020B0604020202020204" pitchFamily="34" charset="0"/>
              </a:rPr>
              <a:t>here is currently</a:t>
            </a:r>
            <a:r>
              <a:rPr lang="en-US" sz="1200" b="0" kern="0" baseline="0" dirty="0" smtClean="0">
                <a:solidFill>
                  <a:schemeClr val="bg1"/>
                </a:solidFill>
                <a:ea typeface="Times New Roman"/>
                <a:cs typeface="Arial" panose="020B0604020202020204" pitchFamily="34" charset="0"/>
              </a:rPr>
              <a:t> a defect that does not allow you to delete the combo code and so you will not be able to override the </a:t>
            </a:r>
            <a:r>
              <a:rPr lang="en-US" sz="1200" b="0" kern="0" baseline="0" dirty="0" err="1" smtClean="0">
                <a:solidFill>
                  <a:schemeClr val="bg1"/>
                </a:solidFill>
                <a:ea typeface="Times New Roman"/>
                <a:cs typeface="Arial" panose="020B0604020202020204" pitchFamily="34" charset="0"/>
              </a:rPr>
              <a:t>chartstring</a:t>
            </a:r>
            <a:r>
              <a:rPr lang="en-US" sz="1200" b="0" kern="0" baseline="0" dirty="0" smtClean="0">
                <a:solidFill>
                  <a:schemeClr val="bg1"/>
                </a:solidFill>
                <a:ea typeface="Times New Roman"/>
                <a:cs typeface="Arial" panose="020B0604020202020204" pitchFamily="34" charset="0"/>
              </a:rPr>
              <a:t>. If you need to update the </a:t>
            </a:r>
            <a:r>
              <a:rPr lang="en-US" sz="1200" b="0" kern="0" baseline="0" dirty="0" err="1" smtClean="0">
                <a:solidFill>
                  <a:schemeClr val="bg1"/>
                </a:solidFill>
                <a:ea typeface="Times New Roman"/>
                <a:cs typeface="Arial" panose="020B0604020202020204" pitchFamily="34" charset="0"/>
              </a:rPr>
              <a:t>chartstring</a:t>
            </a:r>
            <a:r>
              <a:rPr lang="en-US" sz="1200" b="0" kern="0" baseline="0" dirty="0" smtClean="0">
                <a:solidFill>
                  <a:schemeClr val="bg1"/>
                </a:solidFill>
                <a:ea typeface="Times New Roman"/>
                <a:cs typeface="Arial" panose="020B0604020202020204" pitchFamily="34" charset="0"/>
              </a:rPr>
              <a:t> to something different than what is in the </a:t>
            </a:r>
            <a:r>
              <a:rPr lang="en-US" sz="1200" b="0" kern="0" dirty="0" smtClean="0">
                <a:solidFill>
                  <a:schemeClr val="bg1"/>
                </a:solidFill>
                <a:ea typeface="Times New Roman"/>
                <a:cs typeface="Arial" panose="020B0604020202020204" pitchFamily="34" charset="0"/>
              </a:rPr>
              <a:t>Default Funding Profile</a:t>
            </a:r>
            <a:r>
              <a:rPr lang="en-US" sz="1200" b="0" kern="0" baseline="0" dirty="0" smtClean="0">
                <a:solidFill>
                  <a:schemeClr val="bg1"/>
                </a:solidFill>
                <a:ea typeface="Times New Roman"/>
                <a:cs typeface="Arial" panose="020B0604020202020204" pitchFamily="34" charset="0"/>
              </a:rPr>
              <a:t>,  you will need to do a Direct Retro after payroll to move the OTC.</a:t>
            </a:r>
            <a:endParaRPr lang="en-US" sz="1200" b="0" kern="0" dirty="0" smtClean="0">
              <a:solidFill>
                <a:schemeClr val="bg1"/>
              </a:solidFill>
              <a:ea typeface="Times New Roman"/>
              <a:cs typeface="Arial" panose="020B0604020202020204" pitchFamily="34" charset="0"/>
            </a:endParaRPr>
          </a:p>
          <a:p>
            <a:endParaRPr lang="en-US" sz="1200" b="0" kern="0" baseline="0" dirty="0" smtClean="0">
              <a:solidFill>
                <a:schemeClr val="bg1"/>
              </a:solidFill>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0" dirty="0" smtClean="0">
                <a:solidFill>
                  <a:schemeClr val="bg1"/>
                </a:solidFill>
                <a:ea typeface="Times New Roman"/>
                <a:cs typeface="Arial" panose="020B0604020202020204" pitchFamily="34" charset="0"/>
              </a:rPr>
              <a:t>The Percent of Pay and Percent of Effort should total to 100% on the Worksheet.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0" dirty="0" smtClean="0">
              <a:solidFill>
                <a:schemeClr val="bg1"/>
              </a:solidFill>
              <a:ea typeface="Times New Roman"/>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t>If any EARN CODE is not fully funded, the default funding</a:t>
            </a:r>
            <a:r>
              <a:rPr lang="en-US" sz="1200" b="0" baseline="0" dirty="0" smtClean="0"/>
              <a:t> source from the Default Funding Profile will be used to insert a row for the unfunded amount.</a:t>
            </a:r>
            <a:r>
              <a:rPr lang="en-US" b="0" baseline="0" dirty="0" smtClean="0"/>
              <a:t> If there were unaccounted for earnings for under the salary cap on a distribution line, the Worksheet will insert a row using the up-to-the-cap funding source. If there were unaccounted for earnings that exceeded a salary cap on a distribution line, the Worksheet will insert a row using the over-the-cap funding source. </a:t>
            </a:r>
            <a:endParaRPr lang="en-US" sz="1200" b="0" dirty="0" smtClean="0"/>
          </a:p>
          <a:p>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Note that n</a:t>
            </a:r>
            <a:r>
              <a:rPr lang="en-US" sz="1200" b="0" kern="0" dirty="0" smtClean="0">
                <a:solidFill>
                  <a:schemeClr val="bg1"/>
                </a:solidFill>
                <a:ea typeface="Times New Roman"/>
                <a:cs typeface="Arial" panose="020B0604020202020204" pitchFamily="34" charset="0"/>
              </a:rPr>
              <a:t>ot all funding sources can be used for over-the-cap distribution lines. UCPath has built-in edits to </a:t>
            </a:r>
            <a:r>
              <a:rPr lang="en-US" sz="1200" b="0" kern="0" baseline="0" dirty="0" smtClean="0">
                <a:solidFill>
                  <a:schemeClr val="bg1"/>
                </a:solidFill>
                <a:ea typeface="Times New Roman"/>
                <a:cs typeface="Arial" panose="020B0604020202020204" pitchFamily="34" charset="0"/>
              </a:rPr>
              <a:t>enforce policy related to over-the-cap earnings.</a:t>
            </a:r>
            <a:endParaRPr lang="en-US" sz="1200" b="0" kern="0" baseline="0" dirty="0" smtClean="0">
              <a:solidFill>
                <a:schemeClr val="bg1"/>
              </a:solidFill>
              <a:cs typeface="Arial" panose="020B0604020202020204" pitchFamily="34" charset="0"/>
            </a:endParaRPr>
          </a:p>
          <a:p>
            <a:endParaRPr lang="en-US" b="0" dirty="0"/>
          </a:p>
          <a:p>
            <a:r>
              <a:rPr lang="en-US" b="0" dirty="0"/>
              <a:t>Now let’s talk about the</a:t>
            </a:r>
            <a:r>
              <a:rPr lang="en-US" b="0" baseline="0" dirty="0"/>
              <a:t> OTC Indicator field. </a:t>
            </a: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OTC stands for over-the-cap. The OTC Indicator displays on the Funding Distribution Preview, where there are over-the-cap costs being funded. Rows that have uncapped funding sources will not display any information in the OTC Indicator field. It will be blank.</a:t>
            </a:r>
          </a:p>
          <a:p>
            <a:endParaRPr lang="en-US" b="0" baseline="0" dirty="0" smtClean="0"/>
          </a:p>
          <a:p>
            <a:r>
              <a:rPr lang="en-US" b="0" baseline="0" dirty="0" smtClean="0"/>
              <a:t>You </a:t>
            </a:r>
            <a:r>
              <a:rPr lang="en-US" b="0" baseline="0" dirty="0"/>
              <a:t>can see that both of the REG rows have a value in the OTC Indicator field. In the first REG row, the OTC Indicator has an N value. That means this is the up-to-the-cap row. This is funding for an amount that is not over-the-cap. The second REG row has a Y value in the OTC indicator field. That means that this row is funding the over-the-cap amount of salary. Now look at the number at then end of the indicator. Both of these indicators have the number one at the end.  That means these rows are paired. The Y row is funding the over-the-cap-amount from the N row</a:t>
            </a:r>
            <a:r>
              <a:rPr lang="en-US" b="0" baseline="0" dirty="0" smtClean="0"/>
              <a:t>.</a:t>
            </a:r>
          </a:p>
          <a:p>
            <a:endParaRPr lang="en-US" b="0" baseline="0" dirty="0" smtClean="0"/>
          </a:p>
          <a:p>
            <a:r>
              <a:rPr lang="en-US" b="0" baseline="0" dirty="0" smtClean="0"/>
              <a:t>The Combo Codes generated in the worksheet are specific to the worksheet since the OTC indicators are included in the combination. The Combo Codes generated in the worksheet cannot be used anywhere else.</a:t>
            </a:r>
            <a:endParaRPr lang="en-US" b="0" baseline="0" dirty="0"/>
          </a:p>
          <a:p>
            <a:endParaRPr lang="en-US" b="0" dirty="0" smtClean="0"/>
          </a:p>
          <a:p>
            <a:endParaRPr lang="en-US" b="0" dirty="0" smtClean="0"/>
          </a:p>
          <a:p>
            <a:pPr marL="0" marR="0" lvl="0" indent="0" algn="l" defTabSz="914400" rtl="0" eaLnBrk="1" fontAlgn="auto" latinLnBrk="0" hangingPunct="1">
              <a:lnSpc>
                <a:spcPts val="2000"/>
              </a:lnSpc>
              <a:spcBef>
                <a:spcPts val="0"/>
              </a:spcBef>
              <a:spcAft>
                <a:spcPts val="0"/>
              </a:spcAft>
              <a:buClrTx/>
              <a:buSzTx/>
              <a:buFontTx/>
              <a:buNone/>
              <a:tabLst/>
              <a:defRPr/>
            </a:pPr>
            <a:r>
              <a:rPr lang="en-US" b="0" baseline="0" dirty="0" smtClean="0"/>
              <a:t>If, in your review, you discovered something was incorrect, you would </a:t>
            </a:r>
            <a:r>
              <a:rPr lang="en-US" sz="1200" b="0" baseline="0" dirty="0" smtClean="0"/>
              <a:t>c</a:t>
            </a:r>
            <a:r>
              <a:rPr lang="en-US" sz="1200" b="0" dirty="0" smtClean="0"/>
              <a:t>lick the Return to the Salary Cap/MCOP Worksheet link to return to the worksheet</a:t>
            </a:r>
            <a:r>
              <a:rPr lang="en-US" sz="1200" b="0" baseline="0" dirty="0" smtClean="0"/>
              <a:t> to make your changes</a:t>
            </a:r>
            <a:r>
              <a:rPr lang="en-US" sz="1200" b="0" dirty="0" smtClean="0"/>
              <a:t> and then regenerate the preview. If everything</a:t>
            </a:r>
            <a:r>
              <a:rPr lang="en-US" sz="1200" b="0" baseline="0" dirty="0" smtClean="0"/>
              <a:t> looks good, </a:t>
            </a:r>
            <a:r>
              <a:rPr lang="en-US" sz="1200" b="0" kern="0" baseline="0" dirty="0" smtClean="0">
                <a:solidFill>
                  <a:schemeClr val="bg1"/>
                </a:solidFill>
                <a:ea typeface="Times New Roman"/>
                <a:cs typeface="Arial" panose="020B0604020202020204" pitchFamily="34" charset="0"/>
              </a:rPr>
              <a:t>you can click the FAU Monthly Review button to generate an Excel spreadsheet that will display the monthly distribution amounts by fund across the fiscal year</a:t>
            </a:r>
            <a:r>
              <a:rPr lang="en-US" sz="1200" b="0" baseline="0" dirty="0" smtClean="0"/>
              <a:t>. </a:t>
            </a:r>
            <a:r>
              <a:rPr lang="en-US" sz="1200" kern="0" dirty="0" smtClean="0">
                <a:solidFill>
                  <a:schemeClr val="bg1"/>
                </a:solidFill>
                <a:ea typeface="Times New Roman"/>
                <a:cs typeface="Arial" panose="020B0604020202020204" pitchFamily="34" charset="0"/>
              </a:rPr>
              <a:t>Be sure to turn off your Popup Blocker, otherwise the Excel file with the </a:t>
            </a:r>
            <a:r>
              <a:rPr lang="en-US" sz="1200" b="1" kern="0" dirty="0" smtClean="0">
                <a:solidFill>
                  <a:schemeClr val="bg1"/>
                </a:solidFill>
                <a:ea typeface="Times New Roman"/>
                <a:cs typeface="Arial" panose="020B0604020202020204" pitchFamily="34" charset="0"/>
              </a:rPr>
              <a:t>FAU Monthly Preview </a:t>
            </a:r>
            <a:r>
              <a:rPr lang="en-US" sz="1200" kern="0" dirty="0" smtClean="0">
                <a:solidFill>
                  <a:schemeClr val="bg1"/>
                </a:solidFill>
                <a:ea typeface="Times New Roman"/>
                <a:cs typeface="Arial" panose="020B0604020202020204" pitchFamily="34" charset="0"/>
              </a:rPr>
              <a:t>will not download and open.</a:t>
            </a:r>
          </a:p>
          <a:p>
            <a:pPr>
              <a:lnSpc>
                <a:spcPts val="2000"/>
              </a:lnSpc>
              <a:defRPr/>
            </a:pPr>
            <a:endParaRPr lang="en-US" sz="1200" kern="0" dirty="0" smtClean="0">
              <a:solidFill>
                <a:schemeClr val="bg1"/>
              </a:solidFill>
              <a:ea typeface="Times New Roman"/>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After reviewing the FAU Monthly</a:t>
            </a:r>
            <a:r>
              <a:rPr lang="en-US" baseline="0" dirty="0" smtClean="0"/>
              <a:t> Preview, go back to your UCPath screen and click the Submit to Funding Entry button. </a:t>
            </a:r>
            <a:r>
              <a:rPr lang="en-US" sz="1200" b="0" baseline="0" dirty="0" smtClean="0">
                <a:latin typeface="+mn-lt"/>
              </a:rPr>
              <a:t>This button sends your Worksheet data to the Funding Entry screen where you will then save and submit your funding entry.</a:t>
            </a:r>
            <a:endParaRPr lang="en-US" sz="1200" b="0" dirty="0" smtClean="0">
              <a:latin typeface="+mn-lt"/>
            </a:endParaRPr>
          </a:p>
          <a:p>
            <a:endParaRPr lang="en-US" b="0" dirty="0" smtClean="0"/>
          </a:p>
          <a:p>
            <a:pPr marL="0" marR="0" lvl="0" indent="0" algn="l" defTabSz="914400" rtl="0" eaLnBrk="1" fontAlgn="auto" latinLnBrk="0" hangingPunct="1">
              <a:lnSpc>
                <a:spcPts val="2000"/>
              </a:lnSpc>
              <a:spcBef>
                <a:spcPts val="0"/>
              </a:spcBef>
              <a:spcAft>
                <a:spcPts val="0"/>
              </a:spcAft>
              <a:buClrTx/>
              <a:buSzTx/>
              <a:buFontTx/>
              <a:buNone/>
              <a:tabLst/>
              <a:defRPr/>
            </a:pPr>
            <a:endParaRPr lang="en-US" sz="1200" kern="0" dirty="0" smtClean="0">
              <a:solidFill>
                <a:schemeClr val="bg1"/>
              </a:solidFill>
              <a:ea typeface="Times New Roman"/>
              <a:cs typeface="Arial" panose="020B0604020202020204" pitchFamily="34" charset="0"/>
            </a:endParaRPr>
          </a:p>
          <a:p>
            <a:pPr marL="0" marR="0" lvl="0" indent="0" algn="l" defTabSz="914400" rtl="0" eaLnBrk="1" fontAlgn="auto" latinLnBrk="0" hangingPunct="1">
              <a:lnSpc>
                <a:spcPts val="2000"/>
              </a:lnSpc>
              <a:spcBef>
                <a:spcPts val="0"/>
              </a:spcBef>
              <a:spcAft>
                <a:spcPts val="0"/>
              </a:spcAft>
              <a:buClrTx/>
              <a:buSzTx/>
              <a:buFontTx/>
              <a:buNone/>
              <a:tabLst/>
              <a:defRPr/>
            </a:pPr>
            <a:endParaRPr lang="en-US" sz="1200" kern="0" dirty="0" smtClean="0">
              <a:solidFill>
                <a:schemeClr val="bg1"/>
              </a:solidFill>
              <a:ea typeface="Times New Roman"/>
              <a:cs typeface="Arial" panose="020B0604020202020204" pitchFamily="34" charset="0"/>
            </a:endParaRPr>
          </a:p>
          <a:p>
            <a:pPr marL="0" marR="0" lvl="0" indent="0" algn="l" defTabSz="914400" rtl="0" eaLnBrk="1" fontAlgn="auto" latinLnBrk="0" hangingPunct="1">
              <a:lnSpc>
                <a:spcPts val="2000"/>
              </a:lnSpc>
              <a:spcBef>
                <a:spcPts val="0"/>
              </a:spcBef>
              <a:spcAft>
                <a:spcPts val="0"/>
              </a:spcAft>
              <a:buClrTx/>
              <a:buSzTx/>
              <a:buFontTx/>
              <a:buNone/>
              <a:tabLst/>
              <a:defRPr/>
            </a:pPr>
            <a:endParaRPr lang="en-US" sz="1200" kern="0" dirty="0" smtClean="0">
              <a:solidFill>
                <a:schemeClr val="bg1"/>
              </a:solidFill>
              <a:ea typeface="Times New Roman"/>
              <a:cs typeface="Arial" panose="020B0604020202020204" pitchFamily="34" charset="0"/>
            </a:endParaRPr>
          </a:p>
          <a:p>
            <a:endParaRPr lang="en-US" b="0" dirty="0"/>
          </a:p>
        </p:txBody>
      </p:sp>
      <p:sp>
        <p:nvSpPr>
          <p:cNvPr id="4" name="Slide Number Placeholder 3"/>
          <p:cNvSpPr>
            <a:spLocks noGrp="1"/>
          </p:cNvSpPr>
          <p:nvPr>
            <p:ph type="sldNum" sz="quarter" idx="10"/>
          </p:nvPr>
        </p:nvSpPr>
        <p:spPr/>
        <p:txBody>
          <a:bodyPr/>
          <a:lstStyle/>
          <a:p>
            <a:fld id="{C9517D57-5508-474B-9699-AE29C91B3A76}" type="slidenum">
              <a:rPr lang="en-US" smtClean="0"/>
              <a:t>10</a:t>
            </a:fld>
            <a:endParaRPr lang="en-US"/>
          </a:p>
        </p:txBody>
      </p:sp>
    </p:spTree>
    <p:extLst>
      <p:ext uri="{BB962C8B-B14F-4D97-AF65-F5344CB8AC3E}">
        <p14:creationId xmlns:p14="http://schemas.microsoft.com/office/powerpoint/2010/main" val="8771772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quickly review</a:t>
            </a:r>
            <a:r>
              <a:rPr lang="en-US" baseline="0" dirty="0" smtClean="0"/>
              <a:t> the key system steps for completing a Direct Retro transaction using the Worksheet.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The first step is to navigate to the Process Direct Retro page and click the Add a New Value tab.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On </a:t>
            </a:r>
            <a:r>
              <a:rPr lang="en-US" b="0" baseline="0" dirty="0"/>
              <a:t>the Add a New Value tab, click Add to display the Process Direct Retro Distribution page.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You will use the Process Direct Retro page to request processed payroll data from the system by searching for processed payrolls for a particular employee job record.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Once you identify the data you want to edit, click the Run button. Once the system has fetched the payroll data, it will use it to populate the Retro Distribution page.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On the Retro Distribution page, you will click the </a:t>
            </a:r>
            <a:r>
              <a:rPr lang="en-US" sz="1200" b="0" dirty="0"/>
              <a:t>Direct Retro Salary Cap/MCOP Worksheet link and use the Worksheet to</a:t>
            </a:r>
            <a:r>
              <a:rPr lang="en-US" b="0" baseline="0" dirty="0"/>
              <a:t> enter the new funding data.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Then you will review the Preview Direct Retro Distribution and enter funding sources for over-the-cap salary costs.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Next you will click Submit to Direct Retro Page.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You will then finish adding New Data, if applicable, and click Check Balance.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Next you will attach any supporting documents, enter comments, choose the Reason for the direct retro and click Save.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Finally, click submit and the transaction will route for approval.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endParaRPr lang="en-US" b="0" dirty="0"/>
          </a:p>
          <a:p>
            <a:endParaRPr lang="en-US" b="0" dirty="0" smtClean="0"/>
          </a:p>
          <a:p>
            <a:endParaRPr lang="en-US" b="0" dirty="0" smtClean="0"/>
          </a:p>
          <a:p>
            <a:endParaRPr lang="en-US" b="0" dirty="0"/>
          </a:p>
        </p:txBody>
      </p:sp>
      <p:sp>
        <p:nvSpPr>
          <p:cNvPr id="4" name="Slide Number Placeholder 3"/>
          <p:cNvSpPr>
            <a:spLocks noGrp="1"/>
          </p:cNvSpPr>
          <p:nvPr>
            <p:ph type="sldNum" sz="quarter" idx="5"/>
          </p:nvPr>
        </p:nvSpPr>
        <p:spPr/>
        <p:txBody>
          <a:bodyPr/>
          <a:lstStyle/>
          <a:p>
            <a:fld id="{C9517D57-5508-474B-9699-AE29C91B3A76}" type="slidenum">
              <a:rPr lang="en-US" smtClean="0"/>
              <a:t>11</a:t>
            </a:fld>
            <a:endParaRPr lang="en-US"/>
          </a:p>
        </p:txBody>
      </p:sp>
    </p:spTree>
    <p:extLst>
      <p:ext uri="{BB962C8B-B14F-4D97-AF65-F5344CB8AC3E}">
        <p14:creationId xmlns:p14="http://schemas.microsoft.com/office/powerpoint/2010/main" val="31669634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0" dirty="0" smtClean="0">
                <a:solidFill>
                  <a:schemeClr val="bg1"/>
                </a:solidFill>
                <a:ea typeface="Times New Roman"/>
                <a:cs typeface="Arial" panose="020B0604020202020204" pitchFamily="34" charset="0"/>
              </a:rPr>
              <a:t>Let’s review</a:t>
            </a:r>
            <a:r>
              <a:rPr lang="en-US" sz="1200" kern="0" baseline="0" dirty="0" smtClean="0">
                <a:solidFill>
                  <a:schemeClr val="bg1"/>
                </a:solidFill>
                <a:ea typeface="Times New Roman"/>
                <a:cs typeface="Arial" panose="020B0604020202020204" pitchFamily="34" charset="0"/>
              </a:rPr>
              <a:t> the important things to remember on the Retro Distribute Earnings page when using the Salary Cap/MCOP worksheet.</a:t>
            </a:r>
            <a:endParaRPr lang="en-US" sz="1200" kern="0" dirty="0" smtClean="0">
              <a:solidFill>
                <a:schemeClr val="bg1"/>
              </a:solidFill>
              <a:ea typeface="Times New Roman"/>
              <a:cs typeface="Arial" panose="020B0604020202020204" pitchFamily="34" charset="0"/>
            </a:endParaRPr>
          </a:p>
          <a:p>
            <a:pPr marL="0" indent="0">
              <a:buFont typeface="Arial" panose="020B0604020202020204" pitchFamily="34" charset="0"/>
              <a:buNone/>
            </a:pPr>
            <a:endParaRPr lang="en-US" dirty="0" smtClean="0">
              <a:cs typeface="Calibri" panose="020F0502020204030204"/>
            </a:endParaRPr>
          </a:p>
          <a:p>
            <a:pPr marL="0" indent="0">
              <a:buFont typeface="Arial" panose="020B0604020202020204" pitchFamily="34" charset="0"/>
              <a:buNone/>
            </a:pPr>
            <a:r>
              <a:rPr lang="en-US" dirty="0" smtClean="0">
                <a:cs typeface="Calibri" panose="020F0502020204030204"/>
              </a:rPr>
              <a:t>On the </a:t>
            </a:r>
            <a:r>
              <a:rPr lang="en-US" dirty="0">
                <a:cs typeface="Calibri" panose="020F0502020204030204"/>
              </a:rPr>
              <a:t>Retro Distribute Earnings </a:t>
            </a:r>
            <a:r>
              <a:rPr lang="en-US" dirty="0" smtClean="0">
                <a:cs typeface="Calibri" panose="020F0502020204030204"/>
              </a:rPr>
              <a:t>page,</a:t>
            </a:r>
            <a:r>
              <a:rPr lang="en-US" baseline="0" dirty="0" smtClean="0">
                <a:cs typeface="Calibri" panose="020F0502020204030204"/>
              </a:rPr>
              <a:t> </a:t>
            </a:r>
            <a:r>
              <a:rPr lang="en-US" baseline="0" dirty="0">
                <a:cs typeface="Calibri" panose="020F0502020204030204"/>
              </a:rPr>
              <a:t>you will use the New Data section to reallocate employee earnings to different funding sources. </a:t>
            </a:r>
          </a:p>
          <a:p>
            <a:pPr marL="0" indent="0">
              <a:buFont typeface="Arial" panose="020B0604020202020204" pitchFamily="34" charset="0"/>
              <a:buNone/>
            </a:pPr>
            <a:endParaRPr lang="en-US" baseline="0" dirty="0" smtClean="0">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baseline="0" dirty="0" smtClean="0"/>
              <a:t>When you</a:t>
            </a:r>
            <a:r>
              <a:rPr lang="en-US" sz="1200" b="0" dirty="0" smtClean="0"/>
              <a:t> enter a capped fund in the New Data section, and the employee’s total UC salary exceeds the fund’s annual salary cap, the Process Direct Retro page activates the Direct Retro Salary Cap/MCOP Worksheet link. The</a:t>
            </a:r>
            <a:r>
              <a:rPr lang="en-US" sz="1200" b="0" baseline="0" dirty="0" smtClean="0"/>
              <a:t> system will also display an error message directing you to use the Worksheet. Click OK on the error message and then click on the </a:t>
            </a:r>
            <a:r>
              <a:rPr lang="en-US" sz="1200" b="0" dirty="0" smtClean="0"/>
              <a:t>​Direct Retro Salary Cap/MCOP Worksheet link.</a:t>
            </a:r>
          </a:p>
          <a:p>
            <a:pPr marL="0" indent="0">
              <a:buFont typeface="Arial" panose="020B0604020202020204" pitchFamily="34" charset="0"/>
              <a:buNone/>
            </a:pPr>
            <a:endParaRPr lang="en-US" baseline="0" dirty="0" smtClean="0">
              <a:cs typeface="Calibri" panose="020F0502020204030204"/>
            </a:endParaRPr>
          </a:p>
          <a:p>
            <a:pPr marL="0" indent="0">
              <a:buFont typeface="Arial" panose="020B0604020202020204" pitchFamily="34" charset="0"/>
              <a:buNone/>
            </a:pPr>
            <a:r>
              <a:rPr lang="en-US" baseline="0" dirty="0" smtClean="0"/>
              <a:t>After you have filled out the Salary Cap/MCOP worksheet to redistribute funding for earnings that are part of the Total UC Salary, you will return to this page to redistribute funding for other earnings like for stipends.</a:t>
            </a:r>
          </a:p>
          <a:p>
            <a:pPr marL="0" indent="0">
              <a:buFont typeface="Arial" panose="020B0604020202020204" pitchFamily="34" charset="0"/>
              <a:buNone/>
            </a:pPr>
            <a:endParaRPr lang="en-US" sz="1200" dirty="0" smtClean="0"/>
          </a:p>
          <a:p>
            <a:pPr marL="0" indent="0">
              <a:buFont typeface="Arial" panose="020B0604020202020204" pitchFamily="34" charset="0"/>
              <a:buNone/>
            </a:pPr>
            <a:r>
              <a:rPr lang="en-US" dirty="0" smtClean="0"/>
              <a:t>You will also want to verify all</a:t>
            </a:r>
            <a:r>
              <a:rPr lang="en-US" baseline="0" dirty="0" smtClean="0"/>
              <a:t> the earnings are properly accounted for and click the Check Balance button to ensure a $0 balance. </a:t>
            </a:r>
            <a:r>
              <a:rPr lang="en-US" baseline="0" dirty="0" smtClean="0">
                <a:cs typeface="Calibri" panose="020F0502020204030204"/>
              </a:rPr>
              <a:t>Once your balance is at zero, you can proceed to entering comments for your approver, attaching supporting documents and answering the Questionnaire. You will only complete the Questionnaire if you are processing a High Risk Direct Retro. That is a direct retro that violates the 120 or 90 day rule. </a:t>
            </a:r>
          </a:p>
          <a:p>
            <a:pPr marL="0" indent="0">
              <a:buFont typeface="Arial" panose="020B0604020202020204" pitchFamily="34" charset="0"/>
              <a:buNone/>
            </a:pPr>
            <a:endParaRPr lang="en-US" baseline="0" dirty="0" smtClean="0">
              <a:cs typeface="Calibri" panose="020F0502020204030204"/>
            </a:endParaRPr>
          </a:p>
          <a:p>
            <a:pPr marL="0" indent="0">
              <a:buFont typeface="Arial" panose="020B0604020202020204" pitchFamily="34" charset="0"/>
              <a:buNone/>
            </a:pPr>
            <a:r>
              <a:rPr lang="en-US" baseline="0" dirty="0" smtClean="0">
                <a:cs typeface="Calibri" panose="020F0502020204030204"/>
              </a:rPr>
              <a:t>When you are ready to Save you will select a Reason Code from the dropdown menu. When you click Save, the system will run a check to ensure that the New Data total matches the Old Data Total. You will receive an error message if it doesn’t. You cannot submit a direct retro if the new data and old data totals don’t match. </a:t>
            </a:r>
          </a:p>
          <a:p>
            <a:pPr marL="0" indent="0">
              <a:buFont typeface="Arial" panose="020B0604020202020204" pitchFamily="34" charset="0"/>
              <a:buNone/>
            </a:pPr>
            <a:endParaRPr lang="en-US" baseline="0" dirty="0" smtClean="0">
              <a:cs typeface="Calibri" panose="020F0502020204030204"/>
            </a:endParaRPr>
          </a:p>
          <a:p>
            <a:pPr marL="0" indent="0">
              <a:buFont typeface="Arial" panose="020B0604020202020204" pitchFamily="34" charset="0"/>
              <a:buNone/>
            </a:pPr>
            <a:r>
              <a:rPr lang="en-US" baseline="0" dirty="0" smtClean="0">
                <a:cs typeface="Calibri" panose="020F0502020204030204"/>
              </a:rPr>
              <a:t>Once the Submit appears you can click it when you are ready.</a:t>
            </a:r>
            <a:endParaRPr lang="en-US" dirty="0" smtClean="0">
              <a:cs typeface="Calibri" panose="020F0502020204030204"/>
            </a:endParaRPr>
          </a:p>
        </p:txBody>
      </p:sp>
      <p:sp>
        <p:nvSpPr>
          <p:cNvPr id="4" name="Slide Number Placeholder 3"/>
          <p:cNvSpPr>
            <a:spLocks noGrp="1"/>
          </p:cNvSpPr>
          <p:nvPr>
            <p:ph type="sldNum" sz="quarter" idx="10"/>
          </p:nvPr>
        </p:nvSpPr>
        <p:spPr/>
        <p:txBody>
          <a:bodyPr/>
          <a:lstStyle/>
          <a:p>
            <a:fld id="{C9517D57-5508-474B-9699-AE29C91B3A76}" type="slidenum">
              <a:rPr lang="en-US" smtClean="0"/>
              <a:t>12</a:t>
            </a:fld>
            <a:endParaRPr lang="en-US"/>
          </a:p>
        </p:txBody>
      </p:sp>
    </p:spTree>
    <p:extLst>
      <p:ext uri="{BB962C8B-B14F-4D97-AF65-F5344CB8AC3E}">
        <p14:creationId xmlns:p14="http://schemas.microsoft.com/office/powerpoint/2010/main" val="20725330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1200"/>
              </a:spcAft>
              <a:buClr>
                <a:srgbClr val="096995"/>
              </a:buClr>
              <a:buSzPct val="85000"/>
              <a:buFont typeface="Wingdings" pitchFamily="2" charset="2"/>
              <a:buNone/>
            </a:pPr>
            <a:r>
              <a:rPr lang="en-US" baseline="0" dirty="0" smtClean="0">
                <a:solidFill>
                  <a:schemeClr val="tx1"/>
                </a:solidFill>
              </a:rPr>
              <a:t>Now let’s review the important things to consider on the Salary Cap/MCOP Funding Worksheet.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smtClean="0"/>
              <a:t>You </a:t>
            </a:r>
            <a:r>
              <a:rPr lang="en-US" b="0" dirty="0"/>
              <a:t>will </a:t>
            </a:r>
            <a:r>
              <a:rPr lang="en-US" sz="1200" b="0" dirty="0"/>
              <a:t>use the Direct Retro Salary Cap/MCOP Funding Worksheet to update the funding distribution in New Data</a:t>
            </a:r>
            <a:r>
              <a:rPr lang="en-US" sz="1200" b="0" dirty="0" smtClean="0"/>
              <a:t>.</a:t>
            </a:r>
            <a:r>
              <a:rPr lang="en-US" sz="1200" b="0" baseline="0" dirty="0" smtClean="0"/>
              <a:t> </a:t>
            </a:r>
            <a:r>
              <a:rPr lang="en-US" sz="1200" b="0" kern="0" dirty="0">
                <a:solidFill>
                  <a:schemeClr val="bg1"/>
                </a:solidFill>
                <a:ea typeface="Times New Roman"/>
                <a:cs typeface="Arial" panose="020B0604020202020204" pitchFamily="34" charset="0"/>
              </a:rPr>
              <a:t>When you enter a capped </a:t>
            </a:r>
            <a:r>
              <a:rPr lang="en-US" sz="1200" b="0" kern="0" dirty="0" smtClean="0">
                <a:solidFill>
                  <a:schemeClr val="bg1"/>
                </a:solidFill>
                <a:ea typeface="Times New Roman"/>
                <a:cs typeface="Arial" panose="020B0604020202020204" pitchFamily="34" charset="0"/>
              </a:rPr>
              <a:t>fund</a:t>
            </a:r>
            <a:r>
              <a:rPr lang="en-US" sz="1200" b="0" kern="0" baseline="0" dirty="0" smtClean="0">
                <a:solidFill>
                  <a:schemeClr val="bg1"/>
                </a:solidFill>
                <a:ea typeface="Times New Roman"/>
                <a:cs typeface="Arial" panose="020B0604020202020204" pitchFamily="34" charset="0"/>
              </a:rPr>
              <a:t> </a:t>
            </a:r>
            <a:r>
              <a:rPr lang="en-US" sz="1200" b="0" kern="0" dirty="0" smtClean="0">
                <a:solidFill>
                  <a:schemeClr val="bg1"/>
                </a:solidFill>
                <a:ea typeface="Times New Roman"/>
                <a:cs typeface="Arial" panose="020B0604020202020204" pitchFamily="34" charset="0"/>
              </a:rPr>
              <a:t>the </a:t>
            </a:r>
            <a:r>
              <a:rPr lang="en-US" sz="1200" b="0" kern="0" dirty="0">
                <a:solidFill>
                  <a:schemeClr val="bg1"/>
                </a:solidFill>
                <a:ea typeface="Times New Roman"/>
                <a:cs typeface="Arial" panose="020B0604020202020204" pitchFamily="34" charset="0"/>
              </a:rPr>
              <a:t>Cap Type and the Cap Rate</a:t>
            </a:r>
            <a:r>
              <a:rPr lang="en-US" sz="1200" b="0" kern="0" baseline="0" dirty="0">
                <a:solidFill>
                  <a:schemeClr val="bg1"/>
                </a:solidFill>
                <a:ea typeface="Times New Roman"/>
                <a:cs typeface="Arial" panose="020B0604020202020204" pitchFamily="34" charset="0"/>
              </a:rPr>
              <a:t> </a:t>
            </a:r>
            <a:r>
              <a:rPr lang="en-US" sz="1200" b="0" kern="0" dirty="0">
                <a:solidFill>
                  <a:schemeClr val="bg1"/>
                </a:solidFill>
                <a:ea typeface="Times New Roman"/>
                <a:cs typeface="Arial" panose="020B0604020202020204" pitchFamily="34" charset="0"/>
              </a:rPr>
              <a:t>values will populate on the worksheet, just as in the Funding Entry module. You can use the look up button to see a list of Cap Rate options. The Cap Rate should be the rate that is in effect at the time of the </a:t>
            </a:r>
            <a:r>
              <a:rPr lang="en-US" sz="1200" b="0" kern="0" dirty="0" smtClean="0">
                <a:solidFill>
                  <a:schemeClr val="bg1"/>
                </a:solidFill>
                <a:ea typeface="Times New Roman"/>
                <a:cs typeface="Arial" panose="020B0604020202020204" pitchFamily="34" charset="0"/>
              </a:rPr>
              <a:t>expense.</a:t>
            </a:r>
            <a:endParaRPr lang="en-US" sz="1200" b="0" kern="0" dirty="0">
              <a:solidFill>
                <a:schemeClr val="bg1"/>
              </a:solidFill>
              <a:ea typeface="Times New Roman"/>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0" baseline="0" dirty="0">
              <a:solidFill>
                <a:schemeClr val="bg1"/>
              </a:solidFill>
              <a:ea typeface="Times New Roman"/>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1"/>
                </a:solidFill>
              </a:rPr>
              <a:t>After you make the necessary updates, click the Preview Direct</a:t>
            </a:r>
            <a:r>
              <a:rPr lang="en-US" sz="1200" b="0" baseline="0" dirty="0">
                <a:solidFill>
                  <a:schemeClr val="bg1"/>
                </a:solidFill>
              </a:rPr>
              <a:t> Retro Distribution button</a:t>
            </a:r>
            <a:r>
              <a:rPr lang="en-US" sz="1200" b="0" dirty="0">
                <a:solidFill>
                  <a:schemeClr val="bg1"/>
                </a:solidFill>
              </a:rPr>
              <a:t> to see how the system will allocate over the cap (OTC) amounts for new data. You can then update</a:t>
            </a:r>
            <a:r>
              <a:rPr lang="en-US" sz="1200" b="0" baseline="0" dirty="0">
                <a:solidFill>
                  <a:schemeClr val="bg1"/>
                </a:solidFill>
              </a:rPr>
              <a:t> </a:t>
            </a:r>
            <a:r>
              <a:rPr lang="en-US" sz="1200" b="0" dirty="0">
                <a:solidFill>
                  <a:schemeClr val="bg1"/>
                </a:solidFill>
              </a:rPr>
              <a:t>the OTC funding</a:t>
            </a:r>
            <a:r>
              <a:rPr lang="en-US" sz="1200" b="0" baseline="0" dirty="0">
                <a:solidFill>
                  <a:schemeClr val="bg1"/>
                </a:solidFill>
              </a:rPr>
              <a:t> rows</a:t>
            </a:r>
            <a:r>
              <a:rPr lang="en-US" sz="1200" b="0" dirty="0">
                <a:solidFill>
                  <a:schemeClr val="bg1"/>
                </a:solidFill>
              </a:rPr>
              <a:t> that are generated.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0" dirty="0">
              <a:solidFill>
                <a:schemeClr val="bg1"/>
              </a:solidFill>
              <a:ea typeface="Times New Roman"/>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p>
          <a:p>
            <a:endParaRPr lang="en-US" b="0" dirty="0" smtClean="0"/>
          </a:p>
          <a:p>
            <a:endParaRPr lang="en-US" b="0" dirty="0"/>
          </a:p>
        </p:txBody>
      </p:sp>
      <p:sp>
        <p:nvSpPr>
          <p:cNvPr id="4" name="Slide Number Placeholder 3"/>
          <p:cNvSpPr>
            <a:spLocks noGrp="1"/>
          </p:cNvSpPr>
          <p:nvPr>
            <p:ph type="sldNum" sz="quarter" idx="10"/>
          </p:nvPr>
        </p:nvSpPr>
        <p:spPr/>
        <p:txBody>
          <a:bodyPr/>
          <a:lstStyle/>
          <a:p>
            <a:fld id="{C9517D57-5508-474B-9699-AE29C91B3A76}" type="slidenum">
              <a:rPr lang="en-US" smtClean="0"/>
              <a:t>13</a:t>
            </a:fld>
            <a:endParaRPr lang="en-US"/>
          </a:p>
        </p:txBody>
      </p:sp>
    </p:spTree>
    <p:extLst>
      <p:ext uri="{BB962C8B-B14F-4D97-AF65-F5344CB8AC3E}">
        <p14:creationId xmlns:p14="http://schemas.microsoft.com/office/powerpoint/2010/main" val="34554459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The Preview Direct Retro Distribution</a:t>
            </a:r>
            <a:r>
              <a:rPr lang="en-US" sz="1200" b="0" baseline="0" dirty="0"/>
              <a:t> page displays a </a:t>
            </a:r>
            <a:r>
              <a:rPr lang="en-US" sz="1200" b="0" dirty="0"/>
              <a:t>preview of the</a:t>
            </a:r>
            <a:r>
              <a:rPr lang="en-US" sz="1200" b="0" baseline="0" dirty="0"/>
              <a:t> </a:t>
            </a:r>
            <a:r>
              <a:rPr lang="en-US" sz="1200" b="0" dirty="0"/>
              <a:t>funding distributions so that you can verify that the data is accurate. It is also the screen when you can enter the funding for the over-the-cap distribution rows.</a:t>
            </a:r>
            <a:r>
              <a:rPr lang="en-US" sz="1200" b="0"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0" dirty="0" smtClean="0">
              <a:solidFill>
                <a:schemeClr val="bg1"/>
              </a:solidFill>
              <a:ea typeface="Times New Roman"/>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bg1"/>
                </a:solidFill>
              </a:rPr>
              <a:t>This page is view-only except for lines where the OTC Indicator begins with the letter Y. These rows must be funded by uncapped funds. You will override or enter the fund data on the Y-OTC row.</a:t>
            </a:r>
            <a:endParaRPr lang="en-US" sz="1200" b="0" kern="0" dirty="0" smtClean="0">
              <a:solidFill>
                <a:schemeClr val="bg1"/>
              </a:solidFill>
              <a:ea typeface="Times New Roman"/>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0" dirty="0" smtClean="0">
              <a:solidFill>
                <a:schemeClr val="bg1"/>
              </a:solidFill>
              <a:ea typeface="Times New Roman"/>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0" dirty="0" smtClean="0">
                <a:solidFill>
                  <a:schemeClr val="bg1"/>
                </a:solidFill>
                <a:ea typeface="Times New Roman"/>
                <a:cs typeface="Arial" panose="020B0604020202020204" pitchFamily="34" charset="0"/>
              </a:rPr>
              <a:t>Just as in Funding Entry, </a:t>
            </a:r>
            <a:r>
              <a:rPr lang="en-US" sz="1200" kern="0" dirty="0" smtClean="0">
                <a:solidFill>
                  <a:schemeClr val="bg1"/>
                </a:solidFill>
                <a:ea typeface="Times New Roman"/>
                <a:cs typeface="Arial" panose="020B0604020202020204" pitchFamily="34" charset="0"/>
              </a:rPr>
              <a:t>The </a:t>
            </a:r>
            <a:r>
              <a:rPr lang="en-US" sz="1200" b="1" kern="0" dirty="0" smtClean="0">
                <a:solidFill>
                  <a:schemeClr val="bg1"/>
                </a:solidFill>
                <a:ea typeface="Times New Roman"/>
                <a:cs typeface="Arial" panose="020B0604020202020204" pitchFamily="34" charset="0"/>
              </a:rPr>
              <a:t>Percent of Pay </a:t>
            </a:r>
            <a:r>
              <a:rPr lang="en-US" sz="1200" kern="0" dirty="0" smtClean="0">
                <a:solidFill>
                  <a:schemeClr val="bg1"/>
                </a:solidFill>
                <a:ea typeface="Times New Roman"/>
                <a:cs typeface="Arial" panose="020B0604020202020204" pitchFamily="34" charset="0"/>
              </a:rPr>
              <a:t>and </a:t>
            </a:r>
            <a:r>
              <a:rPr lang="en-US" sz="1200" b="1" kern="0" dirty="0" smtClean="0">
                <a:solidFill>
                  <a:schemeClr val="bg1"/>
                </a:solidFill>
                <a:ea typeface="Times New Roman"/>
                <a:cs typeface="Arial" panose="020B0604020202020204" pitchFamily="34" charset="0"/>
              </a:rPr>
              <a:t>Monthly Rate</a:t>
            </a:r>
            <a:r>
              <a:rPr lang="en-US" sz="1200" kern="0" dirty="0" smtClean="0">
                <a:solidFill>
                  <a:schemeClr val="bg1"/>
                </a:solidFill>
                <a:ea typeface="Times New Roman"/>
                <a:cs typeface="Arial" panose="020B0604020202020204" pitchFamily="34" charset="0"/>
              </a:rPr>
              <a:t> that are unaccounted for on the Worksheet are added on a new distribution line</a:t>
            </a:r>
            <a:r>
              <a:rPr lang="en-US" sz="1200" kern="0" baseline="0" dirty="0" smtClean="0">
                <a:solidFill>
                  <a:schemeClr val="bg1"/>
                </a:solidFill>
                <a:ea typeface="Times New Roman"/>
                <a:cs typeface="Arial" panose="020B0604020202020204" pitchFamily="34" charset="0"/>
              </a:rPr>
              <a:t> in the Preview page.</a:t>
            </a:r>
            <a:endParaRPr lang="en-US" sz="1200" b="0" kern="0" dirty="0" smtClean="0">
              <a:solidFill>
                <a:schemeClr val="bg1"/>
              </a:solidFill>
              <a:ea typeface="Times New Roman"/>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0" dirty="0">
              <a:solidFill>
                <a:schemeClr val="bg1"/>
              </a:solidFill>
              <a:ea typeface="Times New Roman"/>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You’ll want to review the entire distribution preview. </a:t>
            </a:r>
            <a:r>
              <a:rPr lang="en-US" sz="1200" b="0" dirty="0" smtClean="0">
                <a:solidFill>
                  <a:schemeClr val="bg1"/>
                </a:solidFill>
              </a:rPr>
              <a:t>If you notice inaccuracies in the funding lines, return to the Direct Retro Salary Cap/MCOP Funding Worksheet to make changes and regenerate the preview.</a:t>
            </a:r>
          </a:p>
          <a:p>
            <a:endParaRPr lang="en-US" b="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smtClean="0"/>
              <a:t>Once your rows are accurate, </a:t>
            </a:r>
            <a:r>
              <a:rPr lang="en-US" sz="1200" b="0" dirty="0" smtClean="0">
                <a:solidFill>
                  <a:schemeClr val="bg1"/>
                </a:solidFill>
              </a:rPr>
              <a:t>click the Submit to Direct Retro Page button. If the data passes the page funding edits, the system displays the data on the Process Direct Retro page.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p>
          <a:p>
            <a:endParaRPr lang="en-US" b="0" dirty="0" smtClean="0"/>
          </a:p>
          <a:p>
            <a:endParaRPr lang="en-US" b="0" dirty="0"/>
          </a:p>
        </p:txBody>
      </p:sp>
      <p:sp>
        <p:nvSpPr>
          <p:cNvPr id="4" name="Slide Number Placeholder 3"/>
          <p:cNvSpPr>
            <a:spLocks noGrp="1"/>
          </p:cNvSpPr>
          <p:nvPr>
            <p:ph type="sldNum" sz="quarter" idx="10"/>
          </p:nvPr>
        </p:nvSpPr>
        <p:spPr/>
        <p:txBody>
          <a:bodyPr/>
          <a:lstStyle/>
          <a:p>
            <a:fld id="{C9517D57-5508-474B-9699-AE29C91B3A76}" type="slidenum">
              <a:rPr lang="en-US" smtClean="0"/>
              <a:t>14</a:t>
            </a:fld>
            <a:endParaRPr lang="en-US"/>
          </a:p>
        </p:txBody>
      </p:sp>
    </p:spTree>
    <p:extLst>
      <p:ext uri="{BB962C8B-B14F-4D97-AF65-F5344CB8AC3E}">
        <p14:creationId xmlns:p14="http://schemas.microsoft.com/office/powerpoint/2010/main" val="18014855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Here is a reminder about sponsored</a:t>
            </a:r>
            <a:r>
              <a:rPr lang="en-US" b="0" baseline="0" dirty="0" smtClean="0"/>
              <a:t> Funds not being allowed to use in the Default Funding Profile in Funding Entry or Over the cap in Direct </a:t>
            </a:r>
            <a:r>
              <a:rPr lang="en-US" b="0" baseline="0" dirty="0" err="1" smtClean="0"/>
              <a:t>Retros</a:t>
            </a:r>
            <a:r>
              <a:rPr lang="en-US" b="0" baseline="0" dirty="0" smtClean="0"/>
              <a:t>.</a:t>
            </a:r>
            <a:endParaRPr lang="en-US" b="0" dirty="0" smtClean="0"/>
          </a:p>
          <a:p>
            <a:endParaRPr lang="en-US" b="0" dirty="0" smtClean="0"/>
          </a:p>
          <a:p>
            <a:r>
              <a:rPr lang="en-US" b="0" dirty="0" smtClean="0"/>
              <a:t>You can find this info in the UCPath Funding FAQs along</a:t>
            </a:r>
            <a:r>
              <a:rPr lang="en-US" b="0" baseline="0" dirty="0" smtClean="0"/>
              <a:t> with other frequently asked questions.</a:t>
            </a:r>
            <a:endParaRPr lang="en-US" b="0" dirty="0"/>
          </a:p>
        </p:txBody>
      </p:sp>
      <p:sp>
        <p:nvSpPr>
          <p:cNvPr id="4" name="Slide Number Placeholder 3"/>
          <p:cNvSpPr>
            <a:spLocks noGrp="1"/>
          </p:cNvSpPr>
          <p:nvPr>
            <p:ph type="sldNum" sz="quarter" idx="5"/>
          </p:nvPr>
        </p:nvSpPr>
        <p:spPr/>
        <p:txBody>
          <a:bodyPr/>
          <a:lstStyle/>
          <a:p>
            <a:fld id="{C9517D57-5508-474B-9699-AE29C91B3A76}" type="slidenum">
              <a:rPr lang="en-US" smtClean="0"/>
              <a:t>15</a:t>
            </a:fld>
            <a:endParaRPr lang="en-US" dirty="0"/>
          </a:p>
        </p:txBody>
      </p:sp>
    </p:spTree>
    <p:extLst>
      <p:ext uri="{BB962C8B-B14F-4D97-AF65-F5344CB8AC3E}">
        <p14:creationId xmlns:p14="http://schemas.microsoft.com/office/powerpoint/2010/main" val="19490752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A</a:t>
            </a:r>
            <a:r>
              <a:rPr lang="en-US" baseline="0" dirty="0" smtClean="0"/>
              <a:t> new job aid is in the works for steps on how to calculate and enter in Funding Entry and Direct Retro </a:t>
            </a:r>
            <a:r>
              <a:rPr lang="en-US" baseline="0" dirty="0" err="1" smtClean="0"/>
              <a:t>Scrrens</a:t>
            </a:r>
            <a:r>
              <a:rPr lang="en-US" dirty="0" smtClean="0"/>
              <a:t>. Again, this is only necessary for employees whose hourly rate exceeds the annual cap rate/2088 hrs.</a:t>
            </a:r>
          </a:p>
          <a:p>
            <a:endParaRPr lang="en-US" dirty="0" smtClean="0"/>
          </a:p>
          <a:p>
            <a:r>
              <a:rPr lang="en-US" dirty="0" smtClean="0"/>
              <a:t>We have identified one employee this applies</a:t>
            </a:r>
            <a:r>
              <a:rPr lang="en-US" baseline="0" dirty="0" smtClean="0"/>
              <a:t> to and that department contact was provided the necessary steps. W</a:t>
            </a:r>
            <a:r>
              <a:rPr lang="en-US" dirty="0" smtClean="0"/>
              <a:t>e</a:t>
            </a:r>
            <a:r>
              <a:rPr lang="en-US" baseline="0" dirty="0" smtClean="0"/>
              <a:t> are</a:t>
            </a:r>
            <a:r>
              <a:rPr lang="en-US" dirty="0" smtClean="0"/>
              <a:t> working on a job aid for this but, in the meantime, if you have any questions please submit a SNOW ticket to the UCPath Finance team.</a:t>
            </a:r>
          </a:p>
          <a:p>
            <a:endParaRPr lang="en-US" dirty="0"/>
          </a:p>
        </p:txBody>
      </p:sp>
      <p:sp>
        <p:nvSpPr>
          <p:cNvPr id="4" name="Slide Number Placeholder 3"/>
          <p:cNvSpPr>
            <a:spLocks noGrp="1"/>
          </p:cNvSpPr>
          <p:nvPr>
            <p:ph type="sldNum" sz="quarter" idx="10"/>
          </p:nvPr>
        </p:nvSpPr>
        <p:spPr/>
        <p:txBody>
          <a:bodyPr/>
          <a:lstStyle/>
          <a:p>
            <a:fld id="{5D97F880-CB4D-1548-9A11-FF9945635B47}" type="slidenum">
              <a:rPr lang="en-US" smtClean="0"/>
              <a:t>16</a:t>
            </a:fld>
            <a:endParaRPr lang="en-US"/>
          </a:p>
        </p:txBody>
      </p:sp>
    </p:spTree>
    <p:extLst>
      <p:ext uri="{BB962C8B-B14F-4D97-AF65-F5344CB8AC3E}">
        <p14:creationId xmlns:p14="http://schemas.microsoft.com/office/powerpoint/2010/main" val="17779446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C9517D57-5508-474B-9699-AE29C91B3A76}" type="slidenum">
              <a:rPr lang="en-US" smtClean="0"/>
              <a:t>17</a:t>
            </a:fld>
            <a:endParaRPr lang="en-US"/>
          </a:p>
        </p:txBody>
      </p:sp>
    </p:spTree>
    <p:extLst>
      <p:ext uri="{BB962C8B-B14F-4D97-AF65-F5344CB8AC3E}">
        <p14:creationId xmlns:p14="http://schemas.microsoft.com/office/powerpoint/2010/main" val="16787836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C9517D57-5508-474B-9699-AE29C91B3A76}" type="slidenum">
              <a:rPr lang="en-US" smtClean="0"/>
              <a:t>18</a:t>
            </a:fld>
            <a:endParaRPr lang="en-US"/>
          </a:p>
        </p:txBody>
      </p:sp>
    </p:spTree>
    <p:extLst>
      <p:ext uri="{BB962C8B-B14F-4D97-AF65-F5344CB8AC3E}">
        <p14:creationId xmlns:p14="http://schemas.microsoft.com/office/powerpoint/2010/main" val="24836055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Let’s take a moment to review the best</a:t>
            </a:r>
            <a:r>
              <a:rPr lang="en-US" b="0" baseline="0" dirty="0"/>
              <a:t> </a:t>
            </a:r>
            <a:r>
              <a:rPr lang="en-US" b="0" baseline="0" dirty="0" smtClean="0"/>
              <a:t>practices when using the Salary Cap/MCOP Worksheet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1"/>
                </a:solidFill>
                <a:latin typeface="+mn-lt"/>
                <a:cs typeface="Calibri"/>
              </a:rPr>
              <a:t>Review training materials and job aids. </a:t>
            </a:r>
            <a:r>
              <a:rPr lang="en-US" b="0" dirty="0">
                <a:solidFill>
                  <a:schemeClr val="bg1"/>
                </a:solidFill>
                <a:latin typeface="+mn-lt"/>
                <a:cs typeface="Calibri"/>
              </a:rPr>
              <a:t>It will take time to become familiar with using </a:t>
            </a:r>
            <a:r>
              <a:rPr lang="en-US" b="0" dirty="0" smtClean="0">
                <a:solidFill>
                  <a:schemeClr val="bg1"/>
                </a:solidFill>
                <a:latin typeface="+mn-lt"/>
                <a:cs typeface="Calibri"/>
              </a:rPr>
              <a:t>the Salary </a:t>
            </a:r>
            <a:r>
              <a:rPr lang="en-US" b="0" dirty="0">
                <a:solidFill>
                  <a:schemeClr val="bg1"/>
                </a:solidFill>
                <a:latin typeface="+mn-lt"/>
                <a:cs typeface="Calibri"/>
              </a:rPr>
              <a:t>Cap/MCOP Worksheet. You should review available materials before beginning a complicated funding transaction</a:t>
            </a:r>
            <a:r>
              <a:rPr lang="en-US" b="0" dirty="0" smtClean="0">
                <a:solidFill>
                  <a:schemeClr val="bg1"/>
                </a:solidFill>
                <a:latin typeface="+mn-lt"/>
                <a:cs typeface="Calibri"/>
              </a:rPr>
              <a:t>. Everything</a:t>
            </a:r>
            <a:r>
              <a:rPr lang="en-US" b="0" baseline="0" dirty="0" smtClean="0">
                <a:solidFill>
                  <a:schemeClr val="bg1"/>
                </a:solidFill>
                <a:latin typeface="+mn-lt"/>
                <a:cs typeface="Calibri"/>
              </a:rPr>
              <a:t> we went over today and more are also in the Job Aids!</a:t>
            </a:r>
            <a:endParaRPr lang="en-US" b="0" dirty="0">
              <a:solidFill>
                <a:schemeClr val="bg1"/>
              </a:solidFill>
              <a:latin typeface="Calibri" panose="020F0502020204030204" pitchFamily="34" charset="0"/>
              <a:cs typeface="Calibri" panose="020F0502020204030204" pitchFamily="34" charset="0"/>
            </a:endParaRPr>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1"/>
                </a:solidFill>
                <a:latin typeface="+mn-lt"/>
                <a:cs typeface="Calibri"/>
              </a:rPr>
              <a:t>Plan your Worksheet Transaction. If possible,</a:t>
            </a:r>
            <a:r>
              <a:rPr lang="en-US" sz="1200" b="0" baseline="0" dirty="0">
                <a:solidFill>
                  <a:schemeClr val="bg1"/>
                </a:solidFill>
                <a:latin typeface="+mn-lt"/>
                <a:cs typeface="Calibri"/>
              </a:rPr>
              <a:t> use</a:t>
            </a:r>
            <a:r>
              <a:rPr lang="en-US" b="0" dirty="0">
                <a:solidFill>
                  <a:schemeClr val="bg1"/>
                </a:solidFill>
                <a:latin typeface="+mn-lt"/>
                <a:cs typeface="Calibri"/>
              </a:rPr>
              <a:t> an Excel spreadsheet or another tool</a:t>
            </a:r>
            <a:r>
              <a:rPr lang="en-US" b="0" baseline="0" dirty="0">
                <a:solidFill>
                  <a:schemeClr val="bg1"/>
                </a:solidFill>
                <a:latin typeface="+mn-lt"/>
                <a:cs typeface="Calibri"/>
              </a:rPr>
              <a:t> to </a:t>
            </a:r>
            <a:r>
              <a:rPr lang="en-US" b="0" dirty="0">
                <a:solidFill>
                  <a:schemeClr val="bg1"/>
                </a:solidFill>
                <a:latin typeface="+mn-lt"/>
                <a:cs typeface="Calibri"/>
              </a:rPr>
              <a:t>plan the funding across begin and end dates as well as fund sources.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solidFill>
                <a:schemeClr val="bg1"/>
              </a:solidFill>
              <a:latin typeface="+mn-lt"/>
              <a:cs typeface="Calibri"/>
            </a:endParaRPr>
          </a:p>
          <a:p>
            <a:pPr algn="l">
              <a:lnSpc>
                <a:spcPts val="2400"/>
              </a:lnSpc>
            </a:pPr>
            <a:r>
              <a:rPr lang="en-US" sz="1400" b="0" dirty="0" smtClean="0">
                <a:solidFill>
                  <a:schemeClr val="bg1"/>
                </a:solidFill>
                <a:latin typeface="+mn-lt"/>
                <a:cs typeface="Calibri"/>
              </a:rPr>
              <a:t>You should also follow the funding transaction processes step-by-step.</a:t>
            </a:r>
            <a:r>
              <a:rPr lang="en-US" sz="1400" b="0" baseline="0" dirty="0" smtClean="0">
                <a:solidFill>
                  <a:schemeClr val="bg1"/>
                </a:solidFill>
                <a:latin typeface="+mn-lt"/>
                <a:cs typeface="Calibri"/>
              </a:rPr>
              <a:t> This is direct guidance from the UCPath Center.</a:t>
            </a:r>
            <a:r>
              <a:rPr lang="en-US" sz="1200" b="0" baseline="0" dirty="0" smtClean="0">
                <a:solidFill>
                  <a:schemeClr val="bg1"/>
                </a:solidFill>
                <a:latin typeface="Calibri" panose="020F0502020204030204" pitchFamily="34" charset="0"/>
                <a:cs typeface="Calibri" panose="020F0502020204030204" pitchFamily="34" charset="0"/>
              </a:rPr>
              <a:t> </a:t>
            </a:r>
            <a:r>
              <a:rPr lang="en-US" b="0" dirty="0" smtClean="0">
                <a:solidFill>
                  <a:schemeClr val="bg1"/>
                </a:solidFill>
                <a:latin typeface="+mn-lt"/>
                <a:cs typeface="Calibri"/>
              </a:rPr>
              <a:t>Not following the step-by-step process for funding and direct retro transactions is the primary cause of GL-related errors in UCPath. </a:t>
            </a:r>
          </a:p>
          <a:p>
            <a:endParaRPr lang="en-US" b="0" dirty="0"/>
          </a:p>
        </p:txBody>
      </p:sp>
      <p:sp>
        <p:nvSpPr>
          <p:cNvPr id="4" name="Slide Number Placeholder 3"/>
          <p:cNvSpPr>
            <a:spLocks noGrp="1"/>
          </p:cNvSpPr>
          <p:nvPr>
            <p:ph type="sldNum" sz="quarter" idx="10"/>
          </p:nvPr>
        </p:nvSpPr>
        <p:spPr/>
        <p:txBody>
          <a:bodyPr/>
          <a:lstStyle/>
          <a:p>
            <a:fld id="{C9517D57-5508-474B-9699-AE29C91B3A76}" type="slidenum">
              <a:rPr lang="en-US" smtClean="0"/>
              <a:t>19</a:t>
            </a:fld>
            <a:endParaRPr lang="en-US"/>
          </a:p>
        </p:txBody>
      </p:sp>
    </p:spTree>
    <p:extLst>
      <p:ext uri="{BB962C8B-B14F-4D97-AF65-F5344CB8AC3E}">
        <p14:creationId xmlns:p14="http://schemas.microsoft.com/office/powerpoint/2010/main" val="2367194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we will</a:t>
            </a:r>
            <a:r>
              <a:rPr lang="en-US" baseline="0" dirty="0" smtClean="0"/>
              <a:t> quickly review resources</a:t>
            </a:r>
          </a:p>
          <a:p>
            <a:r>
              <a:rPr lang="en-US" baseline="0" dirty="0" smtClean="0"/>
              <a:t>Next we will go over the Salary Cap/MCOP Worksheet Critical Concepts</a:t>
            </a:r>
          </a:p>
          <a:p>
            <a:r>
              <a:rPr lang="en-US" baseline="0" dirty="0" smtClean="0"/>
              <a:t>Then review some reminders and Key </a:t>
            </a:r>
            <a:r>
              <a:rPr lang="en-US" baseline="0" dirty="0" err="1" smtClean="0"/>
              <a:t>Takeawys</a:t>
            </a:r>
            <a:endParaRPr lang="en-US" baseline="0" dirty="0" smtClean="0"/>
          </a:p>
          <a:p>
            <a:r>
              <a:rPr lang="en-US" baseline="0" dirty="0" smtClean="0"/>
              <a:t>And finally end with best practices and Q&amp;A.</a:t>
            </a:r>
          </a:p>
        </p:txBody>
      </p:sp>
      <p:sp>
        <p:nvSpPr>
          <p:cNvPr id="4" name="Slide Number Placeholder 3"/>
          <p:cNvSpPr>
            <a:spLocks noGrp="1"/>
          </p:cNvSpPr>
          <p:nvPr>
            <p:ph type="sldNum" sz="quarter" idx="10"/>
          </p:nvPr>
        </p:nvSpPr>
        <p:spPr/>
        <p:txBody>
          <a:bodyPr/>
          <a:lstStyle/>
          <a:p>
            <a:fld id="{C9517D57-5508-474B-9699-AE29C91B3A76}" type="slidenum">
              <a:rPr lang="en-US" smtClean="0"/>
              <a:t>2</a:t>
            </a:fld>
            <a:endParaRPr lang="en-US" dirty="0"/>
          </a:p>
        </p:txBody>
      </p:sp>
    </p:spTree>
    <p:extLst>
      <p:ext uri="{BB962C8B-B14F-4D97-AF65-F5344CB8AC3E}">
        <p14:creationId xmlns:p14="http://schemas.microsoft.com/office/powerpoint/2010/main" val="41586094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517D57-5508-474B-9699-AE29C91B3A76}" type="slidenum">
              <a:rPr lang="en-US" smtClean="0"/>
              <a:t>21</a:t>
            </a:fld>
            <a:endParaRPr lang="en-US"/>
          </a:p>
        </p:txBody>
      </p:sp>
    </p:spTree>
    <p:extLst>
      <p:ext uri="{BB962C8B-B14F-4D97-AF65-F5344CB8AC3E}">
        <p14:creationId xmlns:p14="http://schemas.microsoft.com/office/powerpoint/2010/main" val="2783494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a:t>
            </a:r>
            <a:r>
              <a:rPr lang="en-US" baseline="0" dirty="0" smtClean="0"/>
              <a:t> starting a transaction in UCPath you should review the Job Aids. Using the Salary/MCOP worksheet can be complicated and it is important to not skip a step. You can find step by step instructions on the UC San Diego –UCPath Job Aids and Quick References Page and the UCPath </a:t>
            </a:r>
            <a:r>
              <a:rPr lang="en-US" baseline="0" dirty="0" err="1" smtClean="0"/>
              <a:t>Transactor</a:t>
            </a:r>
            <a:r>
              <a:rPr lang="en-US" baseline="0" dirty="0" smtClean="0"/>
              <a:t> Help Site.</a:t>
            </a:r>
          </a:p>
          <a:p>
            <a:endParaRPr lang="en-US" baseline="0" dirty="0" smtClean="0"/>
          </a:p>
          <a:p>
            <a:r>
              <a:rPr lang="en-US" baseline="0" dirty="0" smtClean="0"/>
              <a:t>There are also 1:1 appointments that can be scheduled to enter a transaction together with someone on the UCPath Finance team. Or a SNOW ticket can be submitted to the UCPath-Finance team if you need immediate assistance. If you have general questions about the UCPath Job Aid steps you can also attend the UCPath Office Hours.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hlinkClick r:id="rId3"/>
              </a:rPr>
              <a:t>Knowledge Based Articles</a:t>
            </a:r>
            <a:endParaRPr lang="en-US" sz="1200" b="1"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9517D57-5508-474B-9699-AE29C91B3A76}" type="slidenum">
              <a:rPr lang="en-US" smtClean="0"/>
              <a:t>3</a:t>
            </a:fld>
            <a:endParaRPr lang="en-US" dirty="0"/>
          </a:p>
        </p:txBody>
      </p:sp>
    </p:spTree>
    <p:extLst>
      <p:ext uri="{BB962C8B-B14F-4D97-AF65-F5344CB8AC3E}">
        <p14:creationId xmlns:p14="http://schemas.microsoft.com/office/powerpoint/2010/main" val="26259725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Here is a list of the </a:t>
            </a:r>
            <a:r>
              <a:rPr lang="en-US" baseline="0" dirty="0"/>
              <a:t>navigation to key Funding Entry pages in UCPath</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C9517D57-5508-474B-9699-AE29C91B3A76}" type="slidenum">
              <a:rPr lang="en-US" smtClean="0"/>
              <a:t>4</a:t>
            </a:fld>
            <a:endParaRPr lang="en-US" dirty="0"/>
          </a:p>
        </p:txBody>
      </p:sp>
    </p:spTree>
    <p:extLst>
      <p:ext uri="{BB962C8B-B14F-4D97-AF65-F5344CB8AC3E}">
        <p14:creationId xmlns:p14="http://schemas.microsoft.com/office/powerpoint/2010/main" val="6938287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And now lets move on to the Salary Cap/MCOP worksheet critical concepts!</a:t>
            </a:r>
          </a:p>
          <a:p>
            <a:r>
              <a:rPr lang="en-US" baseline="0" dirty="0" smtClean="0"/>
              <a:t>We will go over the critical concepts to remember regarding the Salary MCOP Worksheet on Funding Entry Page and on the Direct Retro Page</a:t>
            </a:r>
          </a:p>
        </p:txBody>
      </p:sp>
      <p:sp>
        <p:nvSpPr>
          <p:cNvPr id="4" name="Slide Number Placeholder 3"/>
          <p:cNvSpPr>
            <a:spLocks noGrp="1"/>
          </p:cNvSpPr>
          <p:nvPr>
            <p:ph type="sldNum" sz="quarter" idx="5"/>
          </p:nvPr>
        </p:nvSpPr>
        <p:spPr/>
        <p:txBody>
          <a:bodyPr/>
          <a:lstStyle/>
          <a:p>
            <a:fld id="{C9517D57-5508-474B-9699-AE29C91B3A76}" type="slidenum">
              <a:rPr lang="en-US" smtClean="0"/>
              <a:t>5</a:t>
            </a:fld>
            <a:endParaRPr lang="en-US" dirty="0"/>
          </a:p>
        </p:txBody>
      </p:sp>
    </p:spTree>
    <p:extLst>
      <p:ext uri="{BB962C8B-B14F-4D97-AF65-F5344CB8AC3E}">
        <p14:creationId xmlns:p14="http://schemas.microsoft.com/office/powerpoint/2010/main" val="18594024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three situations in which you must use the Salary Cap/MCOP</a:t>
            </a:r>
            <a:r>
              <a:rPr lang="en-US" baseline="0" dirty="0" smtClean="0"/>
              <a:t> Funding Worksheet. </a:t>
            </a:r>
          </a:p>
          <a:p>
            <a:endParaRPr lang="en-US" baseline="0" dirty="0" smtClean="0"/>
          </a:p>
          <a:p>
            <a:r>
              <a:rPr lang="en-US" baseline="0" dirty="0" smtClean="0"/>
              <a:t>The first is for any position that has regular compensation composed of multiple components of pay. This, primarily, means for the General Campus Compensation Plan and for the Health Science Compensation Plan. The reason for this, is the Worksheet is integrated with the Earnings Distribution section of Job Data. When HR initiators adjust the dollar amounts of pay in Job Data, those updates will cascade to the funding, as long as the Worksheet has been used to set up the funding. If you have not used the Worksheet, there is no integration.</a:t>
            </a:r>
          </a:p>
          <a:p>
            <a:endParaRPr lang="en-US" baseline="0" dirty="0" smtClean="0"/>
          </a:p>
          <a:p>
            <a:r>
              <a:rPr lang="en-US" baseline="0" dirty="0" smtClean="0"/>
              <a:t>The second time you must use the Worksheet is for any position whose funding includes capped funds. Capped funds are those like NIH and CIRM funds. The Worksheet is the only place in UCPath where the capped funding information populates and the rules associated with those funds have been configured. This includes information like the salary cap and the over-the-cap indicator.</a:t>
            </a:r>
          </a:p>
          <a:p>
            <a:endParaRPr lang="en-US" baseline="0" dirty="0" smtClean="0"/>
          </a:p>
          <a:p>
            <a:r>
              <a:rPr lang="en-US" baseline="0" dirty="0" smtClean="0"/>
              <a:t>The third is when both are happening.</a:t>
            </a:r>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5"/>
          </p:nvPr>
        </p:nvSpPr>
        <p:spPr/>
        <p:txBody>
          <a:bodyPr/>
          <a:lstStyle/>
          <a:p>
            <a:fld id="{A097D99F-F0F0-B84B-B470-743679A7506E}" type="slidenum">
              <a:rPr lang="en-US" smtClean="0"/>
              <a:t>6</a:t>
            </a:fld>
            <a:endParaRPr lang="en-US" dirty="0"/>
          </a:p>
        </p:txBody>
      </p:sp>
    </p:spTree>
    <p:extLst>
      <p:ext uri="{BB962C8B-B14F-4D97-AF65-F5344CB8AC3E}">
        <p14:creationId xmlns:p14="http://schemas.microsoft.com/office/powerpoint/2010/main" val="27704853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a:t>
            </a:r>
            <a:r>
              <a:rPr lang="en-US" dirty="0" smtClean="0"/>
              <a:t>quickly review</a:t>
            </a:r>
            <a:r>
              <a:rPr lang="en-US" baseline="0" dirty="0" smtClean="0"/>
              <a:t> the </a:t>
            </a:r>
            <a:r>
              <a:rPr lang="en-US" baseline="0" dirty="0"/>
              <a:t>key system steps for completing a funding entry transaction using the Worksheet. </a:t>
            </a:r>
          </a:p>
          <a:p>
            <a:endParaRPr lang="en-US" baseline="0" dirty="0"/>
          </a:p>
          <a:p>
            <a:r>
              <a:rPr lang="en-US" baseline="0" dirty="0"/>
              <a:t>First, you’ll navigate to the Funding Entry page and select the Add a New Value tab. On the Add a New Value tab, Set ID should default correctly. Then you’ll enter the Department Code, Position Number, and check the default Fiscal Year. Remember, you need the Fiscal Year on this screen to include the date for the Funding Entry transaction you’re going to submit. Then click Add. </a:t>
            </a:r>
          </a:p>
          <a:p>
            <a:endParaRPr lang="en-US" baseline="0" dirty="0"/>
          </a:p>
          <a:p>
            <a:r>
              <a:rPr lang="en-US" baseline="0" dirty="0"/>
              <a:t>Once on the Funding Entry screen for the position, you’ll click the link for the Salary Cap/MCOP Worksheet. </a:t>
            </a:r>
          </a:p>
          <a:p>
            <a:endParaRPr lang="en-US" baseline="0" dirty="0"/>
          </a:p>
          <a:p>
            <a:r>
              <a:rPr lang="en-US" baseline="0" dirty="0"/>
              <a:t>The first thing you will do on the Worksheet is create the Default Funding Profile. If you are making an update and the Default Funding Profile is already set up, you may not need to adjust. </a:t>
            </a:r>
          </a:p>
          <a:p>
            <a:endParaRPr lang="en-US" baseline="0" dirty="0"/>
          </a:p>
          <a:p>
            <a:r>
              <a:rPr lang="en-US" baseline="0" dirty="0"/>
              <a:t>Then, you’ll enter the Funding Distribution Worksheet details. This means entering Begin and End Dates, Earn Codes, </a:t>
            </a:r>
            <a:r>
              <a:rPr lang="en-US" baseline="0" dirty="0" err="1"/>
              <a:t>Chartstrings</a:t>
            </a:r>
            <a:r>
              <a:rPr lang="en-US" baseline="0" dirty="0"/>
              <a:t> and Distribution percentages for all up-to-the-cap salary costs. </a:t>
            </a:r>
          </a:p>
          <a:p>
            <a:endParaRPr lang="en-US" baseline="0" dirty="0"/>
          </a:p>
          <a:p>
            <a:r>
              <a:rPr lang="en-US" baseline="0" dirty="0"/>
              <a:t>Then you will review the Funding Distribution Preview and allocate any over-the-cap salary costs. If you’d like, you can then review the FAU Monthly Preview. Once you are satisfied that your entries are correct, you will click Submit to Funding Entry. </a:t>
            </a:r>
          </a:p>
          <a:p>
            <a:endParaRPr lang="en-US" baseline="0" dirty="0"/>
          </a:p>
          <a:p>
            <a:r>
              <a:rPr lang="en-US" baseline="0" dirty="0"/>
              <a:t>The data will then be sent over to the Funding Entry page. You can attach documents, enter comments for your approver and click save. Once you have saved you can click submit and the transaction will route for local approval</a:t>
            </a:r>
            <a:r>
              <a:rPr lang="en-US" baseline="0" dirty="0" smtClean="0"/>
              <a:t>.</a:t>
            </a:r>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a:p>
        </p:txBody>
      </p:sp>
      <p:sp>
        <p:nvSpPr>
          <p:cNvPr id="4" name="Slide Number Placeholder 3"/>
          <p:cNvSpPr>
            <a:spLocks noGrp="1"/>
          </p:cNvSpPr>
          <p:nvPr>
            <p:ph type="sldNum" sz="quarter" idx="5"/>
          </p:nvPr>
        </p:nvSpPr>
        <p:spPr/>
        <p:txBody>
          <a:bodyPr/>
          <a:lstStyle/>
          <a:p>
            <a:fld id="{C9517D57-5508-474B-9699-AE29C91B3A76}" type="slidenum">
              <a:rPr lang="en-US" smtClean="0"/>
              <a:t>7</a:t>
            </a:fld>
            <a:endParaRPr lang="en-US"/>
          </a:p>
        </p:txBody>
      </p:sp>
    </p:spTree>
    <p:extLst>
      <p:ext uri="{BB962C8B-B14F-4D97-AF65-F5344CB8AC3E}">
        <p14:creationId xmlns:p14="http://schemas.microsoft.com/office/powerpoint/2010/main" val="27487408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0" dirty="0" smtClean="0">
                <a:solidFill>
                  <a:schemeClr val="bg1"/>
                </a:solidFill>
                <a:ea typeface="Times New Roman"/>
                <a:cs typeface="Arial" panose="020B0604020202020204" pitchFamily="34" charset="0"/>
              </a:rPr>
              <a:t>Let’s review</a:t>
            </a:r>
            <a:r>
              <a:rPr lang="en-US" sz="1200" kern="0" baseline="0" dirty="0" smtClean="0">
                <a:solidFill>
                  <a:schemeClr val="bg1"/>
                </a:solidFill>
                <a:ea typeface="Times New Roman"/>
                <a:cs typeface="Arial" panose="020B0604020202020204" pitchFamily="34" charset="0"/>
              </a:rPr>
              <a:t> the important things to remember on the Funding Entry page when using the Salary Cap/MCOP worksheet.</a:t>
            </a:r>
            <a:endParaRPr lang="en-US" sz="1200" kern="0" dirty="0" smtClean="0">
              <a:solidFill>
                <a:schemeClr val="bg1"/>
              </a:solidFill>
              <a:ea typeface="Times New Roman"/>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0" dirty="0" smtClean="0">
              <a:solidFill>
                <a:schemeClr val="bg1"/>
              </a:solidFill>
              <a:ea typeface="Times New Roman"/>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0" dirty="0" smtClean="0">
                <a:solidFill>
                  <a:schemeClr val="bg1"/>
                </a:solidFill>
                <a:ea typeface="Times New Roman"/>
                <a:cs typeface="Arial" panose="020B0604020202020204" pitchFamily="34" charset="0"/>
              </a:rPr>
              <a:t>The employee’s job details are displayed in Job Data Snapshot. When a position is vacant this will be blank. The Job details 2 tab contains links to the Job Earnings Distribution and Additional Pay for review.</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0" dirty="0" smtClean="0">
                <a:solidFill>
                  <a:schemeClr val="bg1"/>
                </a:solidFill>
                <a:ea typeface="Times New Roman"/>
                <a:cs typeface="Arial" panose="020B0604020202020204" pitchFamily="34" charset="0"/>
              </a:rPr>
              <a:t>If there are multiple Effective Dates. You</a:t>
            </a:r>
            <a:r>
              <a:rPr lang="en-US" sz="1200" kern="0" baseline="0" dirty="0" smtClean="0">
                <a:solidFill>
                  <a:schemeClr val="bg1"/>
                </a:solidFill>
                <a:ea typeface="Times New Roman"/>
                <a:cs typeface="Arial" panose="020B0604020202020204" pitchFamily="34" charset="0"/>
              </a:rPr>
              <a:t> will want to r</a:t>
            </a:r>
            <a:r>
              <a:rPr lang="en-US" sz="1200" kern="0" dirty="0" smtClean="0">
                <a:solidFill>
                  <a:schemeClr val="bg1"/>
                </a:solidFill>
                <a:ea typeface="Times New Roman"/>
                <a:cs typeface="Arial" panose="020B0604020202020204" pitchFamily="34" charset="0"/>
              </a:rPr>
              <a:t>eview your effective dated funding entries. The latest effective dated row will be on top. </a:t>
            </a:r>
            <a:r>
              <a:rPr lang="en-US" baseline="0" dirty="0" smtClean="0"/>
              <a:t>If you click </a:t>
            </a:r>
            <a:r>
              <a:rPr lang="en-US" baseline="0" dirty="0"/>
              <a:t>back using the forward and back buttons at the top of the page, you can see the previous effective-dated funding distribution</a:t>
            </a:r>
            <a:r>
              <a:rPr lang="en-US" baseline="0" dirty="0" smtClean="0"/>
              <a:t>. </a:t>
            </a:r>
            <a:r>
              <a:rPr lang="en-US" sz="1200" kern="0" baseline="0" dirty="0" smtClean="0">
                <a:solidFill>
                  <a:schemeClr val="bg1"/>
                </a:solidFill>
                <a:cs typeface="Arial" panose="020B0604020202020204" pitchFamily="34" charset="0"/>
              </a:rPr>
              <a:t>Or y</a:t>
            </a:r>
            <a:r>
              <a:rPr lang="en-US" sz="1200" kern="0" dirty="0" smtClean="0">
                <a:solidFill>
                  <a:schemeClr val="bg1"/>
                </a:solidFill>
                <a:ea typeface="Times New Roman"/>
                <a:cs typeface="Arial" panose="020B0604020202020204" pitchFamily="34" charset="0"/>
              </a:rPr>
              <a:t>ou can click View All to see them all on the page.</a:t>
            </a:r>
            <a:endParaRPr lang="en-US" baseline="0" dirty="0" smtClean="0"/>
          </a:p>
          <a:p>
            <a:endParaRPr lang="en-US" baseline="0" dirty="0" smtClean="0"/>
          </a:p>
          <a:p>
            <a:r>
              <a:rPr lang="en-US" dirty="0" smtClean="0"/>
              <a:t>You can also add</a:t>
            </a:r>
            <a:r>
              <a:rPr lang="en-US" baseline="0" dirty="0" smtClean="0"/>
              <a:t> Funding End Dates, if needed.</a:t>
            </a:r>
            <a:endParaRPr lang="en-US" baseline="0" dirty="0"/>
          </a:p>
          <a:p>
            <a:endParaRPr lang="en-US" baseline="0" dirty="0"/>
          </a:p>
          <a:p>
            <a:r>
              <a:rPr lang="en-US" baseline="0" dirty="0"/>
              <a:t>Also notice that the sum of the distribution percent across the funding lines on this screen is 100% per </a:t>
            </a:r>
            <a:r>
              <a:rPr lang="en-US" b="1" baseline="0" dirty="0" smtClean="0"/>
              <a:t>EARN CODE</a:t>
            </a:r>
            <a:endParaRPr lang="en-US" b="1" baseline="0" dirty="0"/>
          </a:p>
          <a:p>
            <a:endParaRPr lang="en-US" baseline="0" dirty="0" smtClean="0"/>
          </a:p>
          <a:p>
            <a:r>
              <a:rPr lang="en-US" baseline="0" dirty="0" smtClean="0"/>
              <a:t>And Remember the Salary Cap/MCOP worksheet link only appears for filled positions</a:t>
            </a:r>
          </a:p>
          <a:p>
            <a:endParaRPr lang="en-US" baseline="0" dirty="0" smtClean="0"/>
          </a:p>
          <a:p>
            <a:r>
              <a:rPr lang="en-US" baseline="0" dirty="0" smtClean="0"/>
              <a:t>After you have filled out the Salary Cap/MCOP worksheet you will return to this page and enter </a:t>
            </a:r>
            <a:r>
              <a:rPr lang="en-US" baseline="0" dirty="0"/>
              <a:t>any comments required for your approver, then click Save and Submit</a:t>
            </a:r>
            <a:r>
              <a:rPr lang="en-US" baseline="0" dirty="0" smtClean="0"/>
              <a:t>. The Submit button will appear after you click Save and the system checks for errors. The transaction will not be routed for approval until the Submit Button is pressed. You will notice that the Request Status says In Progress if the transaction was only Saved not Submitted.</a:t>
            </a:r>
          </a:p>
          <a:p>
            <a:endParaRPr lang="en-US" baseline="0" dirty="0" smtClean="0"/>
          </a:p>
          <a:p>
            <a:endParaRPr lang="en-US" baseline="0"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9517D57-5508-474B-9699-AE29C91B3A76}" type="slidenum">
              <a:rPr lang="en-US" smtClean="0"/>
              <a:t>8</a:t>
            </a:fld>
            <a:endParaRPr lang="en-US"/>
          </a:p>
        </p:txBody>
      </p:sp>
    </p:spTree>
    <p:extLst>
      <p:ext uri="{BB962C8B-B14F-4D97-AF65-F5344CB8AC3E}">
        <p14:creationId xmlns:p14="http://schemas.microsoft.com/office/powerpoint/2010/main" val="3265205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1200"/>
              </a:spcAft>
              <a:buClr>
                <a:srgbClr val="096995"/>
              </a:buClr>
              <a:buSzPct val="85000"/>
              <a:buFont typeface="Wingdings" pitchFamily="2" charset="2"/>
              <a:buNone/>
            </a:pPr>
            <a:r>
              <a:rPr lang="en-US" baseline="0" dirty="0" smtClean="0">
                <a:solidFill>
                  <a:schemeClr val="tx1"/>
                </a:solidFill>
              </a:rPr>
              <a:t>Now let’s review the important things to consider on the Salary Cap/MCOP Funding Worksheet.</a:t>
            </a:r>
          </a:p>
          <a:p>
            <a:pPr marL="0" indent="0">
              <a:spcAft>
                <a:spcPts val="1200"/>
              </a:spcAft>
              <a:buClr>
                <a:srgbClr val="096995"/>
              </a:buClr>
              <a:buSzPct val="85000"/>
              <a:buFont typeface="Wingdings" pitchFamily="2" charset="2"/>
              <a:buNone/>
            </a:pPr>
            <a:endParaRPr lang="en-US" baseline="0" dirty="0" smtClean="0">
              <a:solidFill>
                <a:schemeClr val="tx1"/>
              </a:solidFill>
            </a:endParaRPr>
          </a:p>
          <a:p>
            <a:r>
              <a:rPr lang="en-US" sz="1200" b="1" kern="0" dirty="0" smtClean="0">
                <a:solidFill>
                  <a:schemeClr val="bg1"/>
                </a:solidFill>
                <a:ea typeface="Times New Roman"/>
                <a:cs typeface="Arial" panose="020B0604020202020204" pitchFamily="34" charset="0"/>
              </a:rPr>
              <a:t>The</a:t>
            </a:r>
            <a:r>
              <a:rPr lang="en-US" sz="1200" b="1" kern="0" baseline="0" dirty="0" smtClean="0">
                <a:solidFill>
                  <a:schemeClr val="bg1"/>
                </a:solidFill>
                <a:ea typeface="Times New Roman"/>
                <a:cs typeface="Arial" panose="020B0604020202020204" pitchFamily="34" charset="0"/>
              </a:rPr>
              <a:t> </a:t>
            </a:r>
            <a:r>
              <a:rPr lang="en-US" sz="1200" b="1" kern="0" dirty="0" smtClean="0">
                <a:solidFill>
                  <a:schemeClr val="bg1"/>
                </a:solidFill>
                <a:ea typeface="Times New Roman"/>
                <a:cs typeface="Arial" panose="020B0604020202020204" pitchFamily="34" charset="0"/>
              </a:rPr>
              <a:t>Compensation Data Snapshot</a:t>
            </a:r>
            <a:r>
              <a:rPr lang="en-US" sz="1200" kern="0" dirty="0" smtClean="0">
                <a:solidFill>
                  <a:schemeClr val="bg1"/>
                </a:solidFill>
                <a:ea typeface="Times New Roman"/>
                <a:cs typeface="Arial" panose="020B0604020202020204" pitchFamily="34" charset="0"/>
              </a:rPr>
              <a:t> shows the pay associated with the position.</a:t>
            </a:r>
            <a:r>
              <a:rPr lang="en-US" sz="1200" b="1" kern="0" dirty="0" smtClean="0">
                <a:solidFill>
                  <a:schemeClr val="bg1"/>
                </a:solidFill>
                <a:ea typeface="Times New Roman"/>
                <a:cs typeface="Arial" panose="020B0604020202020204" pitchFamily="34" charset="0"/>
              </a:rPr>
              <a:t> </a:t>
            </a:r>
            <a:r>
              <a:rPr lang="en-US" baseline="0" dirty="0" smtClean="0"/>
              <a:t>The Funding initiator cannot make any changes to an employee’s compensation. Contact your HR initiator in order to make changes or adjustments to the Compensation Data through a </a:t>
            </a:r>
            <a:r>
              <a:rPr lang="en-US" baseline="0" dirty="0" err="1" smtClean="0"/>
              <a:t>PayPath</a:t>
            </a:r>
            <a:r>
              <a:rPr lang="en-US" baseline="0" dirty="0" smtClean="0"/>
              <a:t> update.</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0" dirty="0" smtClean="0">
              <a:solidFill>
                <a:schemeClr val="bg1"/>
              </a:solidFill>
              <a:ea typeface="Times New Roman"/>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0" dirty="0" smtClean="0">
                <a:solidFill>
                  <a:schemeClr val="bg1"/>
                </a:solidFill>
                <a:ea typeface="Times New Roman"/>
                <a:cs typeface="Arial" panose="020B0604020202020204" pitchFamily="34" charset="0"/>
              </a:rPr>
              <a:t>Use the </a:t>
            </a:r>
            <a:r>
              <a:rPr lang="en-US" sz="1200" b="1" kern="0" dirty="0" smtClean="0">
                <a:solidFill>
                  <a:schemeClr val="bg1"/>
                </a:solidFill>
                <a:ea typeface="Times New Roman"/>
                <a:cs typeface="Arial" panose="020B0604020202020204" pitchFamily="34" charset="0"/>
              </a:rPr>
              <a:t>Default Funding Profile</a:t>
            </a:r>
            <a:r>
              <a:rPr lang="en-US" sz="1200" kern="0" dirty="0" smtClean="0">
                <a:solidFill>
                  <a:schemeClr val="bg1"/>
                </a:solidFill>
                <a:ea typeface="Times New Roman"/>
                <a:cs typeface="Arial" panose="020B0604020202020204" pitchFamily="34" charset="0"/>
              </a:rPr>
              <a:t> to set standard over-the-cap and up-to-the-cap catchall fund sources. </a:t>
            </a:r>
            <a:r>
              <a:rPr lang="en-US" baseline="0" dirty="0" smtClean="0"/>
              <a:t>It is really just two blank earn code rows, one for the up-to-the-cap earnings and one for the over-the-cap earnings. </a:t>
            </a:r>
            <a:r>
              <a:rPr lang="en-US" dirty="0" smtClean="0">
                <a:solidFill>
                  <a:schemeClr val="tx1"/>
                </a:solidFill>
              </a:rPr>
              <a:t>If part of the employee's total UC salary is not fully allocated, the system uses the appropriate Catch-All row. </a:t>
            </a:r>
            <a:r>
              <a:rPr lang="en-US" sz="1200" b="0" kern="0" dirty="0" smtClean="0">
                <a:solidFill>
                  <a:schemeClr val="bg1"/>
                </a:solidFill>
                <a:ea typeface="Times New Roman"/>
                <a:cs typeface="Arial" panose="020B0604020202020204" pitchFamily="34" charset="0"/>
              </a:rPr>
              <a:t>The Distribution Percentage must sum to 100% for each Earn Code and OTC Indicator combination. For example, if you have two rows for the catch-all with an OTC Indicator of No, then the sum of those two rows would need to equal 100%. </a:t>
            </a:r>
          </a:p>
          <a:p>
            <a:endParaRPr lang="en-US" sz="1200" b="0" kern="0" dirty="0" smtClean="0">
              <a:solidFill>
                <a:schemeClr val="bg1"/>
              </a:solidFill>
              <a:ea typeface="Times New Roman"/>
              <a:cs typeface="Arial" panose="020B0604020202020204" pitchFamily="34" charset="0"/>
            </a:endParaRPr>
          </a:p>
          <a:p>
            <a:pPr marL="0" marR="0" lvl="0" indent="0" algn="l" defTabSz="914400" rtl="0" eaLnBrk="1" fontAlgn="auto" latinLnBrk="0" hangingPunct="1">
              <a:lnSpc>
                <a:spcPct val="100000"/>
              </a:lnSpc>
              <a:spcBef>
                <a:spcPts val="0"/>
              </a:spcBef>
              <a:spcAft>
                <a:spcPts val="1200"/>
              </a:spcAft>
              <a:buClr>
                <a:srgbClr val="096995"/>
              </a:buClr>
              <a:buSzPct val="85000"/>
              <a:buFont typeface="Wingdings" pitchFamily="2" charset="2"/>
              <a:buNone/>
              <a:tabLst/>
              <a:defRPr/>
            </a:pPr>
            <a:r>
              <a:rPr lang="en-US" sz="1200" dirty="0" smtClean="0"/>
              <a:t>The use of sponsored Funds is NOT allowed in the Default Funding Profile.</a:t>
            </a:r>
            <a:r>
              <a:rPr lang="en-US" sz="1200" baseline="0" dirty="0" smtClean="0"/>
              <a:t> </a:t>
            </a:r>
            <a:r>
              <a:rPr lang="en-US" sz="1200" dirty="0" smtClean="0"/>
              <a:t>No sponsored Funds can be used for Over-the-Cap (cap gap) in UCPath, even if allowed by the private agency/award.</a:t>
            </a:r>
            <a:endParaRPr lang="en-US" sz="1200" b="1" kern="0" dirty="0" smtClean="0">
              <a:solidFill>
                <a:schemeClr val="bg1"/>
              </a:solidFill>
              <a:ea typeface="Times New Roman"/>
              <a:cs typeface="Arial" panose="020B0604020202020204" pitchFamily="34" charset="0"/>
            </a:endParaRPr>
          </a:p>
          <a:p>
            <a:endParaRPr lang="en-US" b="0" dirty="0" smtClean="0"/>
          </a:p>
          <a:p>
            <a:r>
              <a:rPr lang="en-US" b="0" dirty="0" smtClean="0"/>
              <a:t>Let’s move down to the</a:t>
            </a:r>
            <a:r>
              <a:rPr lang="en-US" b="0" baseline="0" dirty="0" smtClean="0"/>
              <a:t> Funding Distribution Worksheet section.</a:t>
            </a:r>
            <a:endParaRPr lang="en-US" b="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smtClean="0"/>
              <a:t>On the Funding Distribution Worksheet you can use </a:t>
            </a:r>
            <a:r>
              <a:rPr lang="en-US" b="0" dirty="0"/>
              <a:t>the plus and minus buttons within</a:t>
            </a:r>
            <a:r>
              <a:rPr lang="en-US" b="0" baseline="0" dirty="0"/>
              <a:t> the worksheet rows to add and delete rows as needed. </a:t>
            </a:r>
            <a:r>
              <a:rPr lang="en-US" b="0" baseline="0" dirty="0" smtClean="0"/>
              <a:t>T</a:t>
            </a:r>
            <a:r>
              <a:rPr lang="en-US" baseline="0" dirty="0" smtClean="0"/>
              <a:t>he Worksheet uses begin and end dates instead of effective dates. </a:t>
            </a:r>
            <a:r>
              <a:rPr lang="en-US" sz="1200" kern="0" dirty="0" smtClean="0">
                <a:solidFill>
                  <a:schemeClr val="bg1"/>
                </a:solidFill>
                <a:ea typeface="Times New Roman"/>
                <a:cs typeface="Arial" panose="020B0604020202020204" pitchFamily="34" charset="0"/>
              </a:rPr>
              <a:t>The </a:t>
            </a:r>
            <a:r>
              <a:rPr lang="en-US" sz="1200" b="1" kern="0" dirty="0" smtClean="0">
                <a:solidFill>
                  <a:schemeClr val="bg1"/>
                </a:solidFill>
                <a:ea typeface="Times New Roman"/>
                <a:cs typeface="Arial" panose="020B0604020202020204" pitchFamily="34" charset="0"/>
              </a:rPr>
              <a:t>Begin Date </a:t>
            </a:r>
            <a:r>
              <a:rPr lang="en-US" sz="1200" kern="0" dirty="0" smtClean="0">
                <a:solidFill>
                  <a:schemeClr val="bg1"/>
                </a:solidFill>
                <a:ea typeface="Times New Roman"/>
                <a:cs typeface="Arial" panose="020B0604020202020204" pitchFamily="34" charset="0"/>
              </a:rPr>
              <a:t>identifies when the funding will go into effect. If there are multiple </a:t>
            </a:r>
            <a:r>
              <a:rPr lang="en-US" sz="1200" b="1" kern="0" dirty="0" smtClean="0">
                <a:solidFill>
                  <a:schemeClr val="bg1"/>
                </a:solidFill>
                <a:ea typeface="Times New Roman"/>
                <a:cs typeface="Arial" panose="020B0604020202020204" pitchFamily="34" charset="0"/>
              </a:rPr>
              <a:t>Begin Dates </a:t>
            </a:r>
            <a:r>
              <a:rPr lang="en-US" sz="1200" kern="0" dirty="0" smtClean="0">
                <a:solidFill>
                  <a:schemeClr val="bg1"/>
                </a:solidFill>
                <a:ea typeface="Times New Roman"/>
                <a:cs typeface="Arial" panose="020B0604020202020204" pitchFamily="34" charset="0"/>
              </a:rPr>
              <a:t>then UCPath will create multiple </a:t>
            </a:r>
            <a:r>
              <a:rPr lang="en-US" sz="1200" b="1" kern="0" dirty="0" smtClean="0">
                <a:solidFill>
                  <a:schemeClr val="bg1"/>
                </a:solidFill>
                <a:ea typeface="Times New Roman"/>
                <a:cs typeface="Arial" panose="020B0604020202020204" pitchFamily="34" charset="0"/>
              </a:rPr>
              <a:t>Effective Dates on the Funding</a:t>
            </a:r>
            <a:r>
              <a:rPr lang="en-US" sz="1200" b="1" kern="0" baseline="0" dirty="0" smtClean="0">
                <a:solidFill>
                  <a:schemeClr val="bg1"/>
                </a:solidFill>
                <a:ea typeface="Times New Roman"/>
                <a:cs typeface="Arial" panose="020B0604020202020204" pitchFamily="34" charset="0"/>
              </a:rPr>
              <a:t> Entry page</a:t>
            </a:r>
            <a:r>
              <a:rPr lang="en-US" sz="1200" kern="0" dirty="0" smtClean="0">
                <a:solidFill>
                  <a:schemeClr val="bg1"/>
                </a:solidFill>
                <a:ea typeface="Times New Roman"/>
                <a:cs typeface="Arial" panose="020B0604020202020204" pitchFamily="34" charset="0"/>
              </a:rPr>
              <a:t> to ensure that only the funding that is in effect at that time is used.</a:t>
            </a: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On the Worksheet, the sum of all funding lines will equal 100% per begin and end date combination.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0" baseline="0" dirty="0" smtClean="0">
              <a:solidFill>
                <a:schemeClr val="bg1"/>
              </a:solidFill>
              <a:ea typeface="Times New Roman"/>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0" dirty="0" smtClean="0">
                <a:solidFill>
                  <a:schemeClr val="bg1"/>
                </a:solidFill>
                <a:ea typeface="Times New Roman"/>
                <a:cs typeface="Arial" panose="020B0604020202020204" pitchFamily="34" charset="0"/>
              </a:rPr>
              <a:t>You can enter a value in only </a:t>
            </a:r>
            <a:r>
              <a:rPr lang="en-US" sz="1200" b="1" u="sng" kern="0" dirty="0" smtClean="0">
                <a:solidFill>
                  <a:schemeClr val="bg1"/>
                </a:solidFill>
                <a:ea typeface="Times New Roman"/>
                <a:cs typeface="Arial" panose="020B0604020202020204" pitchFamily="34" charset="0"/>
              </a:rPr>
              <a:t>one</a:t>
            </a:r>
            <a:r>
              <a:rPr lang="en-US" sz="1200" kern="0" dirty="0" smtClean="0">
                <a:solidFill>
                  <a:schemeClr val="bg1"/>
                </a:solidFill>
                <a:ea typeface="Times New Roman"/>
                <a:cs typeface="Arial" panose="020B0604020202020204" pitchFamily="34" charset="0"/>
              </a:rPr>
              <a:t> of the following fields: </a:t>
            </a:r>
            <a:r>
              <a:rPr lang="en-US" sz="1200" b="1" kern="0" dirty="0" smtClean="0">
                <a:solidFill>
                  <a:schemeClr val="bg1"/>
                </a:solidFill>
                <a:ea typeface="Times New Roman"/>
                <a:cs typeface="Arial" panose="020B0604020202020204" pitchFamily="34" charset="0"/>
              </a:rPr>
              <a:t>Total Allocated Amount, Percent of Pay </a:t>
            </a:r>
            <a:r>
              <a:rPr lang="en-US" sz="1200" kern="0" dirty="0" smtClean="0">
                <a:solidFill>
                  <a:schemeClr val="bg1"/>
                </a:solidFill>
                <a:ea typeface="Times New Roman"/>
                <a:cs typeface="Arial" panose="020B0604020202020204" pitchFamily="34" charset="0"/>
              </a:rPr>
              <a:t>or</a:t>
            </a:r>
            <a:r>
              <a:rPr lang="en-US" sz="1200" b="1" kern="0" dirty="0" smtClean="0">
                <a:solidFill>
                  <a:schemeClr val="bg1"/>
                </a:solidFill>
                <a:ea typeface="Times New Roman"/>
                <a:cs typeface="Arial" panose="020B0604020202020204" pitchFamily="34" charset="0"/>
              </a:rPr>
              <a:t> Percent of Effort.</a:t>
            </a:r>
            <a:r>
              <a:rPr lang="en-US" sz="1200" kern="0" dirty="0" smtClean="0">
                <a:solidFill>
                  <a:schemeClr val="bg1"/>
                </a:solidFill>
                <a:ea typeface="Times New Roman"/>
                <a:cs typeface="Arial" panose="020B0604020202020204" pitchFamily="34" charset="0"/>
              </a:rPr>
              <a:t> The system derives the value of the other two fields and those fields are not editable. You can delete the value in the field for which you entered a value to prompt the system to make the other fields editable again. </a:t>
            </a:r>
            <a:r>
              <a:rPr lang="en-US" sz="1200" b="1" kern="0" dirty="0" smtClean="0">
                <a:solidFill>
                  <a:schemeClr val="bg1"/>
                </a:solidFill>
                <a:ea typeface="Times New Roman"/>
                <a:cs typeface="Arial" panose="020B0604020202020204" pitchFamily="34" charset="0"/>
              </a:rPr>
              <a:t>It is recommended to enter the Percent of Effort </a:t>
            </a:r>
            <a:r>
              <a:rPr lang="en-US" sz="1200" kern="0" dirty="0" smtClean="0">
                <a:solidFill>
                  <a:schemeClr val="bg1"/>
                </a:solidFill>
                <a:ea typeface="Times New Roman"/>
                <a:cs typeface="Arial" panose="020B0604020202020204" pitchFamily="34" charset="0"/>
              </a:rPr>
              <a:t>and let the system calculate </a:t>
            </a:r>
            <a:r>
              <a:rPr lang="en-US" sz="1200" b="1" kern="0" dirty="0" smtClean="0">
                <a:solidFill>
                  <a:schemeClr val="bg1"/>
                </a:solidFill>
                <a:ea typeface="Times New Roman"/>
                <a:cs typeface="Arial" panose="020B0604020202020204" pitchFamily="34" charset="0"/>
              </a:rPr>
              <a:t>Percent of Pay </a:t>
            </a:r>
            <a:r>
              <a:rPr lang="en-US" sz="1200" kern="0" dirty="0" smtClean="0">
                <a:solidFill>
                  <a:schemeClr val="bg1"/>
                </a:solidFill>
                <a:ea typeface="Times New Roman"/>
                <a:cs typeface="Arial" panose="020B0604020202020204" pitchFamily="34" charset="0"/>
              </a:rPr>
              <a:t>and </a:t>
            </a:r>
            <a:r>
              <a:rPr lang="en-US" sz="1200" b="1" kern="0" dirty="0" smtClean="0">
                <a:solidFill>
                  <a:schemeClr val="bg1"/>
                </a:solidFill>
                <a:ea typeface="Times New Roman"/>
                <a:cs typeface="Arial" panose="020B0604020202020204" pitchFamily="34" charset="0"/>
              </a:rPr>
              <a:t>Total Allocated Amt</a:t>
            </a:r>
            <a:r>
              <a:rPr lang="en-US" sz="1200" kern="0" dirty="0" smtClean="0">
                <a:solidFill>
                  <a:schemeClr val="bg1"/>
                </a:solidFill>
                <a:ea typeface="Times New Roman"/>
                <a:cs typeface="Arial" panose="020B0604020202020204" pitchFamily="34" charset="0"/>
              </a:rPr>
              <a:t>.</a:t>
            </a:r>
          </a:p>
          <a:p>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0" dirty="0" smtClean="0">
                <a:solidFill>
                  <a:schemeClr val="bg1"/>
                </a:solidFill>
                <a:ea typeface="Times New Roman"/>
                <a:cs typeface="Arial" panose="020B0604020202020204" pitchFamily="34" charset="0"/>
              </a:rPr>
              <a:t>If you are entering a capped fund, the system defaults the </a:t>
            </a:r>
            <a:r>
              <a:rPr lang="en-US" sz="1200" b="1" kern="0" dirty="0" smtClean="0">
                <a:solidFill>
                  <a:schemeClr val="bg1"/>
                </a:solidFill>
                <a:ea typeface="Times New Roman"/>
                <a:cs typeface="Arial" panose="020B0604020202020204" pitchFamily="34" charset="0"/>
              </a:rPr>
              <a:t>Cap Type</a:t>
            </a:r>
            <a:r>
              <a:rPr lang="en-US" sz="1200" kern="0" dirty="0" smtClean="0">
                <a:solidFill>
                  <a:schemeClr val="bg1"/>
                </a:solidFill>
                <a:ea typeface="Times New Roman"/>
                <a:cs typeface="Arial" panose="020B0604020202020204" pitchFamily="34" charset="0"/>
              </a:rPr>
              <a:t> and the </a:t>
            </a:r>
            <a:r>
              <a:rPr lang="en-US" sz="1200" b="1" kern="0" dirty="0" smtClean="0">
                <a:solidFill>
                  <a:schemeClr val="bg1"/>
                </a:solidFill>
                <a:ea typeface="Times New Roman"/>
                <a:cs typeface="Arial" panose="020B0604020202020204" pitchFamily="34" charset="0"/>
              </a:rPr>
              <a:t>Cap Rate (Annual) </a:t>
            </a:r>
            <a:r>
              <a:rPr lang="en-US" sz="1200" kern="0" dirty="0" smtClean="0">
                <a:solidFill>
                  <a:schemeClr val="bg1"/>
                </a:solidFill>
                <a:ea typeface="Times New Roman"/>
                <a:cs typeface="Arial" panose="020B0604020202020204" pitchFamily="34" charset="0"/>
              </a:rPr>
              <a:t>values from the Type of Fund. You can use the look up button to see a list of Cap Rate options. The Cap Rate should be the rate that is in effect at the time of the effective period.</a:t>
            </a:r>
            <a:endParaRPr lang="en-US" b="0" baseline="0" dirty="0" smtClean="0"/>
          </a:p>
          <a:p>
            <a:endParaRPr lang="en-US" b="0" baseline="0" dirty="0"/>
          </a:p>
          <a:p>
            <a:r>
              <a:rPr lang="en-US" b="0" baseline="0" dirty="0" smtClean="0"/>
              <a:t>Click </a:t>
            </a:r>
            <a:r>
              <a:rPr lang="en-US" b="0" baseline="0" dirty="0"/>
              <a:t>the Funding Distribution Preview </a:t>
            </a:r>
            <a:r>
              <a:rPr lang="en-US" b="0" baseline="0" dirty="0" smtClean="0"/>
              <a:t>button to </a:t>
            </a:r>
            <a:r>
              <a:rPr lang="en-US" b="0" baseline="0" dirty="0"/>
              <a:t>review the funding and fund the over-the-cap amount</a:t>
            </a:r>
            <a:r>
              <a:rPr lang="en-US" b="0" baseline="0" dirty="0" smtClean="0"/>
              <a:t>. The OTC amount is calculated by the system, you only need to enter the funding.</a:t>
            </a:r>
          </a:p>
          <a:p>
            <a:endParaRPr lang="en-US" b="0" baseline="0" dirty="0" smtClean="0"/>
          </a:p>
          <a:p>
            <a:endParaRPr lang="en-US" b="0" baseline="0" dirty="0" smtClean="0"/>
          </a:p>
          <a:p>
            <a:endParaRPr lang="en-US" b="0" baseline="0" dirty="0" smtClean="0"/>
          </a:p>
          <a:p>
            <a:endParaRPr lang="en-US" b="0" baseline="0" dirty="0" smtClean="0"/>
          </a:p>
          <a:p>
            <a:endParaRPr lang="en-US" b="0" baseline="0" dirty="0" smtClean="0"/>
          </a:p>
          <a:p>
            <a:endParaRPr lang="en-US" b="0" baseline="0" dirty="0"/>
          </a:p>
        </p:txBody>
      </p:sp>
      <p:sp>
        <p:nvSpPr>
          <p:cNvPr id="4" name="Slide Number Placeholder 3"/>
          <p:cNvSpPr>
            <a:spLocks noGrp="1"/>
          </p:cNvSpPr>
          <p:nvPr>
            <p:ph type="sldNum" sz="quarter" idx="10"/>
          </p:nvPr>
        </p:nvSpPr>
        <p:spPr/>
        <p:txBody>
          <a:bodyPr/>
          <a:lstStyle/>
          <a:p>
            <a:fld id="{C9517D57-5508-474B-9699-AE29C91B3A76}" type="slidenum">
              <a:rPr lang="en-US" smtClean="0"/>
              <a:t>9</a:t>
            </a:fld>
            <a:endParaRPr lang="en-US"/>
          </a:p>
        </p:txBody>
      </p:sp>
    </p:spTree>
    <p:extLst>
      <p:ext uri="{BB962C8B-B14F-4D97-AF65-F5344CB8AC3E}">
        <p14:creationId xmlns:p14="http://schemas.microsoft.com/office/powerpoint/2010/main" val="4041461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9A5044-8050-4B02-9DD1-1248C06C6A29}" type="slidenum">
              <a:rPr lang="en-US" smtClean="0"/>
              <a:t>‹#›</a:t>
            </a:fld>
            <a:endParaRPr lang="en-US"/>
          </a:p>
        </p:txBody>
      </p:sp>
    </p:spTree>
    <p:extLst>
      <p:ext uri="{BB962C8B-B14F-4D97-AF65-F5344CB8AC3E}">
        <p14:creationId xmlns:p14="http://schemas.microsoft.com/office/powerpoint/2010/main" val="4265891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9A5044-8050-4B02-9DD1-1248C06C6A29}" type="slidenum">
              <a:rPr lang="en-US" smtClean="0"/>
              <a:t>‹#›</a:t>
            </a:fld>
            <a:endParaRPr lang="en-US"/>
          </a:p>
        </p:txBody>
      </p:sp>
    </p:spTree>
    <p:extLst>
      <p:ext uri="{BB962C8B-B14F-4D97-AF65-F5344CB8AC3E}">
        <p14:creationId xmlns:p14="http://schemas.microsoft.com/office/powerpoint/2010/main" val="3506002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9A5044-8050-4B02-9DD1-1248C06C6A29}" type="slidenum">
              <a:rPr lang="en-US" smtClean="0"/>
              <a:t>‹#›</a:t>
            </a:fld>
            <a:endParaRPr lang="en-US"/>
          </a:p>
        </p:txBody>
      </p:sp>
    </p:spTree>
    <p:extLst>
      <p:ext uri="{BB962C8B-B14F-4D97-AF65-F5344CB8AC3E}">
        <p14:creationId xmlns:p14="http://schemas.microsoft.com/office/powerpoint/2010/main" val="3786978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F686C7E-0404-7041-B149-05530681E899}"/>
              </a:ext>
            </a:extLst>
          </p:cNvPr>
          <p:cNvPicPr>
            <a:picLocks noChangeAspect="1"/>
          </p:cNvPicPr>
          <p:nvPr userDrawn="1"/>
        </p:nvPicPr>
        <p:blipFill rotWithShape="1">
          <a:blip r:embed="rId2"/>
          <a:srcRect b="15221"/>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5FE60B3A-0407-4A44-8710-77736C094E14}"/>
              </a:ext>
            </a:extLst>
          </p:cNvPr>
          <p:cNvSpPr/>
          <p:nvPr userDrawn="1"/>
        </p:nvSpPr>
        <p:spPr>
          <a:xfrm>
            <a:off x="0" y="2095500"/>
            <a:ext cx="12192000" cy="2743200"/>
          </a:xfrm>
          <a:prstGeom prst="rect">
            <a:avLst/>
          </a:prstGeom>
          <a:solidFill>
            <a:srgbClr val="FFFFFF">
              <a:alpha val="7451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pic>
        <p:nvPicPr>
          <p:cNvPr id="3" name="Picture 2">
            <a:extLst>
              <a:ext uri="{FF2B5EF4-FFF2-40B4-BE49-F238E27FC236}">
                <a16:creationId xmlns:a16="http://schemas.microsoft.com/office/drawing/2014/main" id="{59A04D87-A449-454D-8F96-909D14C0EB76}"/>
              </a:ext>
            </a:extLst>
          </p:cNvPr>
          <p:cNvPicPr>
            <a:picLocks noChangeAspect="1"/>
          </p:cNvPicPr>
          <p:nvPr userDrawn="1"/>
        </p:nvPicPr>
        <p:blipFill>
          <a:blip r:embed="rId3"/>
          <a:stretch>
            <a:fillRect/>
          </a:stretch>
        </p:blipFill>
        <p:spPr>
          <a:xfrm>
            <a:off x="6350" y="2095500"/>
            <a:ext cx="12179300" cy="2743200"/>
          </a:xfrm>
          <a:prstGeom prst="rect">
            <a:avLst/>
          </a:prstGeom>
        </p:spPr>
      </p:pic>
      <p:sp>
        <p:nvSpPr>
          <p:cNvPr id="16" name="Title 15">
            <a:extLst>
              <a:ext uri="{FF2B5EF4-FFF2-40B4-BE49-F238E27FC236}">
                <a16:creationId xmlns:a16="http://schemas.microsoft.com/office/drawing/2014/main" id="{9CA8BF64-F3A7-EB49-B77E-83E5FBD2D382}"/>
              </a:ext>
            </a:extLst>
          </p:cNvPr>
          <p:cNvSpPr>
            <a:spLocks noGrp="1"/>
          </p:cNvSpPr>
          <p:nvPr>
            <p:ph type="title"/>
          </p:nvPr>
        </p:nvSpPr>
        <p:spPr>
          <a:xfrm>
            <a:off x="152400" y="3091879"/>
            <a:ext cx="7299960" cy="750443"/>
          </a:xfrm>
          <a:prstGeom prst="rect">
            <a:avLst/>
          </a:prstGeom>
        </p:spPr>
        <p:txBody>
          <a:bodyPr anchor="ctr"/>
          <a:lstStyle>
            <a:lvl1pPr>
              <a:defRPr b="1" i="0">
                <a:solidFill>
                  <a:schemeClr val="bg1"/>
                </a:solidFill>
                <a:latin typeface="+mn-lt"/>
              </a:defRPr>
            </a:lvl1pPr>
          </a:lstStyle>
          <a:p>
            <a:r>
              <a:rPr lang="en-US"/>
              <a:t>Click to edit Master title style</a:t>
            </a:r>
          </a:p>
        </p:txBody>
      </p:sp>
      <p:pic>
        <p:nvPicPr>
          <p:cNvPr id="18" name="Picture 17">
            <a:extLst>
              <a:ext uri="{FF2B5EF4-FFF2-40B4-BE49-F238E27FC236}">
                <a16:creationId xmlns:a16="http://schemas.microsoft.com/office/drawing/2014/main" id="{C8E7BB9A-D8A0-174E-ABAE-C4409547DAB1}"/>
              </a:ext>
            </a:extLst>
          </p:cNvPr>
          <p:cNvPicPr>
            <a:picLocks noChangeAspect="1"/>
          </p:cNvPicPr>
          <p:nvPr userDrawn="1"/>
        </p:nvPicPr>
        <p:blipFill>
          <a:blip r:embed="rId4"/>
          <a:stretch>
            <a:fillRect/>
          </a:stretch>
        </p:blipFill>
        <p:spPr>
          <a:xfrm>
            <a:off x="170688" y="228600"/>
            <a:ext cx="1950720" cy="365760"/>
          </a:xfrm>
          <a:prstGeom prst="rect">
            <a:avLst/>
          </a:prstGeom>
        </p:spPr>
      </p:pic>
      <p:pic>
        <p:nvPicPr>
          <p:cNvPr id="26" name="Picture 25">
            <a:extLst>
              <a:ext uri="{FF2B5EF4-FFF2-40B4-BE49-F238E27FC236}">
                <a16:creationId xmlns:a16="http://schemas.microsoft.com/office/drawing/2014/main" id="{C2F589FB-F454-A746-A338-AE39962401A3}"/>
              </a:ext>
            </a:extLst>
          </p:cNvPr>
          <p:cNvPicPr>
            <a:picLocks noChangeAspect="1"/>
          </p:cNvPicPr>
          <p:nvPr userDrawn="1"/>
        </p:nvPicPr>
        <p:blipFill>
          <a:blip r:embed="rId5"/>
          <a:stretch>
            <a:fillRect/>
          </a:stretch>
        </p:blipFill>
        <p:spPr>
          <a:xfrm>
            <a:off x="8400138" y="2879959"/>
            <a:ext cx="3657600" cy="1174282"/>
          </a:xfrm>
          <a:prstGeom prst="rect">
            <a:avLst/>
          </a:prstGeom>
        </p:spPr>
      </p:pic>
      <p:pic>
        <p:nvPicPr>
          <p:cNvPr id="4" name="Picture 3">
            <a:extLst>
              <a:ext uri="{FF2B5EF4-FFF2-40B4-BE49-F238E27FC236}">
                <a16:creationId xmlns:a16="http://schemas.microsoft.com/office/drawing/2014/main" id="{C25B3663-B55E-E24A-BE20-02AF0ACC066D}"/>
              </a:ext>
            </a:extLst>
          </p:cNvPr>
          <p:cNvPicPr>
            <a:picLocks noChangeAspect="1"/>
          </p:cNvPicPr>
          <p:nvPr userDrawn="1"/>
        </p:nvPicPr>
        <p:blipFill>
          <a:blip r:embed="rId6"/>
          <a:stretch>
            <a:fillRect/>
          </a:stretch>
        </p:blipFill>
        <p:spPr>
          <a:xfrm>
            <a:off x="10085832" y="228600"/>
            <a:ext cx="1947672" cy="623255"/>
          </a:xfrm>
          <a:prstGeom prst="rect">
            <a:avLst/>
          </a:prstGeom>
        </p:spPr>
      </p:pic>
    </p:spTree>
    <p:extLst>
      <p:ext uri="{BB962C8B-B14F-4D97-AF65-F5344CB8AC3E}">
        <p14:creationId xmlns:p14="http://schemas.microsoft.com/office/powerpoint/2010/main" val="2330624455"/>
      </p:ext>
    </p:extLst>
  </p:cSld>
  <p:clrMapOvr>
    <a:masterClrMapping/>
  </p:clrMapOvr>
  <p:extLst>
    <p:ext uri="{DCECCB84-F9BA-43D5-87BE-67443E8EF086}">
      <p15:sldGuideLst xmlns:p15="http://schemas.microsoft.com/office/powerpoint/2012/main">
        <p15:guide id="1" orient="horz" pos="4320">
          <p15:clr>
            <a:srgbClr val="FBAE40"/>
          </p15:clr>
        </p15:guide>
        <p15:guide id="2" pos="758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B02D0FC-8C18-264E-862C-B09693C8E014}"/>
              </a:ext>
            </a:extLst>
          </p:cNvPr>
          <p:cNvPicPr>
            <a:picLocks noChangeAspect="1"/>
          </p:cNvPicPr>
          <p:nvPr userDrawn="1"/>
        </p:nvPicPr>
        <p:blipFill>
          <a:blip r:embed="rId2"/>
          <a:stretch>
            <a:fillRect/>
          </a:stretch>
        </p:blipFill>
        <p:spPr>
          <a:xfrm>
            <a:off x="10134600" y="163630"/>
            <a:ext cx="1828800" cy="587141"/>
          </a:xfrm>
          <a:prstGeom prst="rect">
            <a:avLst/>
          </a:prstGeom>
        </p:spPr>
      </p:pic>
      <p:pic>
        <p:nvPicPr>
          <p:cNvPr id="10" name="Picture 9">
            <a:extLst>
              <a:ext uri="{FF2B5EF4-FFF2-40B4-BE49-F238E27FC236}">
                <a16:creationId xmlns:a16="http://schemas.microsoft.com/office/drawing/2014/main" id="{A1220E03-C298-5140-919C-40DA97A290E8}"/>
              </a:ext>
            </a:extLst>
          </p:cNvPr>
          <p:cNvPicPr>
            <a:picLocks noChangeAspect="1"/>
          </p:cNvPicPr>
          <p:nvPr userDrawn="1"/>
        </p:nvPicPr>
        <p:blipFill>
          <a:blip r:embed="rId3"/>
          <a:stretch>
            <a:fillRect/>
          </a:stretch>
        </p:blipFill>
        <p:spPr>
          <a:xfrm>
            <a:off x="10512402" y="6396230"/>
            <a:ext cx="1371600" cy="257175"/>
          </a:xfrm>
          <a:prstGeom prst="rect">
            <a:avLst/>
          </a:prstGeom>
        </p:spPr>
      </p:pic>
      <p:pic>
        <p:nvPicPr>
          <p:cNvPr id="16" name="Picture 15">
            <a:extLst>
              <a:ext uri="{FF2B5EF4-FFF2-40B4-BE49-F238E27FC236}">
                <a16:creationId xmlns:a16="http://schemas.microsoft.com/office/drawing/2014/main" id="{F104E6A6-0A9E-8B43-850A-8774EF57F47D}"/>
              </a:ext>
            </a:extLst>
          </p:cNvPr>
          <p:cNvPicPr>
            <a:picLocks noChangeAspect="1"/>
          </p:cNvPicPr>
          <p:nvPr userDrawn="1"/>
        </p:nvPicPr>
        <p:blipFill>
          <a:blip r:embed="rId4"/>
          <a:stretch>
            <a:fillRect/>
          </a:stretch>
        </p:blipFill>
        <p:spPr>
          <a:xfrm>
            <a:off x="0" y="0"/>
            <a:ext cx="12179300" cy="914400"/>
          </a:xfrm>
          <a:prstGeom prst="rect">
            <a:avLst/>
          </a:prstGeom>
        </p:spPr>
      </p:pic>
      <p:sp>
        <p:nvSpPr>
          <p:cNvPr id="11" name="Title 10">
            <a:extLst>
              <a:ext uri="{FF2B5EF4-FFF2-40B4-BE49-F238E27FC236}">
                <a16:creationId xmlns:a16="http://schemas.microsoft.com/office/drawing/2014/main" id="{A61C5638-ED22-2346-88DF-420AA1D8D35B}"/>
              </a:ext>
            </a:extLst>
          </p:cNvPr>
          <p:cNvSpPr>
            <a:spLocks noGrp="1"/>
          </p:cNvSpPr>
          <p:nvPr>
            <p:ph type="title"/>
          </p:nvPr>
        </p:nvSpPr>
        <p:spPr>
          <a:xfrm>
            <a:off x="152400" y="137160"/>
            <a:ext cx="8915400" cy="640080"/>
          </a:xfrm>
          <a:prstGeom prst="rect">
            <a:avLst/>
          </a:prstGeom>
        </p:spPr>
        <p:txBody>
          <a:bodyPr anchor="ctr"/>
          <a:lstStyle>
            <a:lvl1pPr>
              <a:defRPr sz="3000" b="0" i="0">
                <a:solidFill>
                  <a:schemeClr val="bg1"/>
                </a:solidFill>
                <a:latin typeface="+mn-lt"/>
              </a:defRPr>
            </a:lvl1pPr>
          </a:lstStyle>
          <a:p>
            <a:r>
              <a:rPr lang="en-US"/>
              <a:t>Click to edit Master title style</a:t>
            </a:r>
          </a:p>
        </p:txBody>
      </p:sp>
      <p:sp>
        <p:nvSpPr>
          <p:cNvPr id="8" name="Slide Number Placeholder 3">
            <a:extLst>
              <a:ext uri="{FF2B5EF4-FFF2-40B4-BE49-F238E27FC236}">
                <a16:creationId xmlns:a16="http://schemas.microsoft.com/office/drawing/2014/main" id="{88DE4585-BF05-B743-BBE0-CE5642137C33}"/>
              </a:ext>
            </a:extLst>
          </p:cNvPr>
          <p:cNvSpPr>
            <a:spLocks noGrp="1"/>
          </p:cNvSpPr>
          <p:nvPr>
            <p:ph type="sldNum" sz="quarter" idx="4"/>
          </p:nvPr>
        </p:nvSpPr>
        <p:spPr>
          <a:xfrm>
            <a:off x="10134600" y="0"/>
            <a:ext cx="2057400" cy="365125"/>
          </a:xfrm>
          <a:prstGeom prst="rect">
            <a:avLst/>
          </a:prstGeom>
        </p:spPr>
        <p:txBody>
          <a:bodyPr vert="horz" lIns="91440" tIns="45720" rIns="91440" bIns="45720" rtlCol="0" anchor="t"/>
          <a:lstStyle>
            <a:lvl1pPr algn="r">
              <a:defRPr sz="1050">
                <a:solidFill>
                  <a:schemeClr val="tx1"/>
                </a:solidFill>
              </a:defRPr>
            </a:lvl1pPr>
          </a:lstStyle>
          <a:p>
            <a:fld id="{F67B021E-7C74-E446-8D52-EB81D6AEFAE5}" type="slidenum">
              <a:rPr lang="en-US" smtClean="0"/>
              <a:pPr/>
              <a:t>‹#›</a:t>
            </a:fld>
            <a:endParaRPr lang="en-US"/>
          </a:p>
        </p:txBody>
      </p:sp>
    </p:spTree>
    <p:extLst>
      <p:ext uri="{BB962C8B-B14F-4D97-AF65-F5344CB8AC3E}">
        <p14:creationId xmlns:p14="http://schemas.microsoft.com/office/powerpoint/2010/main" val="21438132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0DC63EEB-D735-2048-B941-1EF67C1A9C59}"/>
              </a:ext>
            </a:extLst>
          </p:cNvPr>
          <p:cNvSpPr>
            <a:spLocks noGrp="1"/>
          </p:cNvSpPr>
          <p:nvPr>
            <p:ph type="pic" sz="quarter" idx="10"/>
          </p:nvPr>
        </p:nvSpPr>
        <p:spPr>
          <a:xfrm>
            <a:off x="0" y="0"/>
            <a:ext cx="12192000" cy="2510725"/>
          </a:xfrm>
          <a:prstGeom prst="rect">
            <a:avLst/>
          </a:prstGeom>
        </p:spPr>
        <p:txBody>
          <a:bodyPr/>
          <a:lstStyle/>
          <a:p>
            <a:endParaRPr lang="en-US"/>
          </a:p>
        </p:txBody>
      </p:sp>
      <p:pic>
        <p:nvPicPr>
          <p:cNvPr id="9" name="Picture 8">
            <a:extLst>
              <a:ext uri="{FF2B5EF4-FFF2-40B4-BE49-F238E27FC236}">
                <a16:creationId xmlns:a16="http://schemas.microsoft.com/office/drawing/2014/main" id="{6B02D0FC-8C18-264E-862C-B09693C8E014}"/>
              </a:ext>
            </a:extLst>
          </p:cNvPr>
          <p:cNvPicPr>
            <a:picLocks noChangeAspect="1"/>
          </p:cNvPicPr>
          <p:nvPr userDrawn="1"/>
        </p:nvPicPr>
        <p:blipFill>
          <a:blip r:embed="rId2"/>
          <a:stretch>
            <a:fillRect/>
          </a:stretch>
        </p:blipFill>
        <p:spPr>
          <a:xfrm>
            <a:off x="10134600" y="163630"/>
            <a:ext cx="1828800" cy="587141"/>
          </a:xfrm>
          <a:prstGeom prst="rect">
            <a:avLst/>
          </a:prstGeom>
        </p:spPr>
      </p:pic>
      <p:pic>
        <p:nvPicPr>
          <p:cNvPr id="10" name="Picture 9">
            <a:extLst>
              <a:ext uri="{FF2B5EF4-FFF2-40B4-BE49-F238E27FC236}">
                <a16:creationId xmlns:a16="http://schemas.microsoft.com/office/drawing/2014/main" id="{A1220E03-C298-5140-919C-40DA97A290E8}"/>
              </a:ext>
            </a:extLst>
          </p:cNvPr>
          <p:cNvPicPr>
            <a:picLocks noChangeAspect="1"/>
          </p:cNvPicPr>
          <p:nvPr userDrawn="1"/>
        </p:nvPicPr>
        <p:blipFill>
          <a:blip r:embed="rId3"/>
          <a:stretch>
            <a:fillRect/>
          </a:stretch>
        </p:blipFill>
        <p:spPr>
          <a:xfrm>
            <a:off x="10512402" y="6396230"/>
            <a:ext cx="1371600" cy="257175"/>
          </a:xfrm>
          <a:prstGeom prst="rect">
            <a:avLst/>
          </a:prstGeom>
        </p:spPr>
      </p:pic>
      <p:pic>
        <p:nvPicPr>
          <p:cNvPr id="16" name="Picture 15">
            <a:extLst>
              <a:ext uri="{FF2B5EF4-FFF2-40B4-BE49-F238E27FC236}">
                <a16:creationId xmlns:a16="http://schemas.microsoft.com/office/drawing/2014/main" id="{F104E6A6-0A9E-8B43-850A-8774EF57F47D}"/>
              </a:ext>
            </a:extLst>
          </p:cNvPr>
          <p:cNvPicPr>
            <a:picLocks noChangeAspect="1"/>
          </p:cNvPicPr>
          <p:nvPr userDrawn="1"/>
        </p:nvPicPr>
        <p:blipFill rotWithShape="1">
          <a:blip r:embed="rId4"/>
          <a:srcRect l="82072"/>
          <a:stretch/>
        </p:blipFill>
        <p:spPr>
          <a:xfrm>
            <a:off x="9995770" y="0"/>
            <a:ext cx="2183530" cy="914400"/>
          </a:xfrm>
          <a:prstGeom prst="rect">
            <a:avLst/>
          </a:prstGeom>
        </p:spPr>
      </p:pic>
      <p:sp>
        <p:nvSpPr>
          <p:cNvPr id="11" name="Title 10">
            <a:extLst>
              <a:ext uri="{FF2B5EF4-FFF2-40B4-BE49-F238E27FC236}">
                <a16:creationId xmlns:a16="http://schemas.microsoft.com/office/drawing/2014/main" id="{A61C5638-ED22-2346-88DF-420AA1D8D35B}"/>
              </a:ext>
            </a:extLst>
          </p:cNvPr>
          <p:cNvSpPr>
            <a:spLocks noGrp="1"/>
          </p:cNvSpPr>
          <p:nvPr>
            <p:ph type="title"/>
          </p:nvPr>
        </p:nvSpPr>
        <p:spPr>
          <a:xfrm>
            <a:off x="245390" y="1578502"/>
            <a:ext cx="8915400" cy="640080"/>
          </a:xfrm>
          <a:prstGeom prst="rect">
            <a:avLst/>
          </a:prstGeom>
        </p:spPr>
        <p:txBody>
          <a:bodyPr anchor="ctr"/>
          <a:lstStyle>
            <a:lvl1pPr>
              <a:defRPr sz="3000" b="0" i="0">
                <a:solidFill>
                  <a:schemeClr val="bg1"/>
                </a:solidFill>
                <a:latin typeface="+mn-lt"/>
              </a:defRPr>
            </a:lvl1pPr>
          </a:lstStyle>
          <a:p>
            <a:r>
              <a:rPr lang="en-US"/>
              <a:t>Click to edit Master title style</a:t>
            </a:r>
          </a:p>
        </p:txBody>
      </p:sp>
      <p:sp>
        <p:nvSpPr>
          <p:cNvPr id="7" name="Slide Number Placeholder 3">
            <a:extLst>
              <a:ext uri="{FF2B5EF4-FFF2-40B4-BE49-F238E27FC236}">
                <a16:creationId xmlns:a16="http://schemas.microsoft.com/office/drawing/2014/main" id="{3A52E1F0-39C3-9247-BA22-A4ABB65AD8E6}"/>
              </a:ext>
            </a:extLst>
          </p:cNvPr>
          <p:cNvSpPr>
            <a:spLocks noGrp="1"/>
          </p:cNvSpPr>
          <p:nvPr>
            <p:ph type="sldNum" sz="quarter" idx="4"/>
          </p:nvPr>
        </p:nvSpPr>
        <p:spPr>
          <a:xfrm>
            <a:off x="10134600" y="0"/>
            <a:ext cx="2057400" cy="365125"/>
          </a:xfrm>
          <a:prstGeom prst="rect">
            <a:avLst/>
          </a:prstGeom>
        </p:spPr>
        <p:txBody>
          <a:bodyPr vert="horz" lIns="91440" tIns="45720" rIns="91440" bIns="45720" rtlCol="0" anchor="t"/>
          <a:lstStyle>
            <a:lvl1pPr algn="r">
              <a:defRPr sz="1050">
                <a:solidFill>
                  <a:schemeClr val="tx1"/>
                </a:solidFill>
              </a:defRPr>
            </a:lvl1pPr>
          </a:lstStyle>
          <a:p>
            <a:fld id="{F67B021E-7C74-E446-8D52-EB81D6AEFAE5}" type="slidenum">
              <a:rPr lang="en-US" smtClean="0"/>
              <a:pPr/>
              <a:t>‹#›</a:t>
            </a:fld>
            <a:endParaRPr lang="en-US"/>
          </a:p>
        </p:txBody>
      </p:sp>
    </p:spTree>
    <p:extLst>
      <p:ext uri="{BB962C8B-B14F-4D97-AF65-F5344CB8AC3E}">
        <p14:creationId xmlns:p14="http://schemas.microsoft.com/office/powerpoint/2010/main" val="12908201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327EACD-89EA-1F4B-A9CB-AC74ED142B7A}"/>
              </a:ext>
            </a:extLst>
          </p:cNvPr>
          <p:cNvPicPr>
            <a:picLocks noChangeAspect="1"/>
          </p:cNvPicPr>
          <p:nvPr userDrawn="1"/>
        </p:nvPicPr>
        <p:blipFill>
          <a:blip r:embed="rId2"/>
          <a:stretch>
            <a:fillRect/>
          </a:stretch>
        </p:blipFill>
        <p:spPr>
          <a:xfrm>
            <a:off x="10134600" y="163630"/>
            <a:ext cx="1828800" cy="587141"/>
          </a:xfrm>
          <a:prstGeom prst="rect">
            <a:avLst/>
          </a:prstGeom>
        </p:spPr>
      </p:pic>
      <p:pic>
        <p:nvPicPr>
          <p:cNvPr id="10" name="Picture 9">
            <a:extLst>
              <a:ext uri="{FF2B5EF4-FFF2-40B4-BE49-F238E27FC236}">
                <a16:creationId xmlns:a16="http://schemas.microsoft.com/office/drawing/2014/main" id="{9DDCD865-E02A-AD40-ADDA-2ED09EECA75A}"/>
              </a:ext>
            </a:extLst>
          </p:cNvPr>
          <p:cNvPicPr>
            <a:picLocks noChangeAspect="1"/>
          </p:cNvPicPr>
          <p:nvPr userDrawn="1"/>
        </p:nvPicPr>
        <p:blipFill>
          <a:blip r:embed="rId3"/>
          <a:stretch>
            <a:fillRect/>
          </a:stretch>
        </p:blipFill>
        <p:spPr>
          <a:xfrm>
            <a:off x="10512402" y="6396230"/>
            <a:ext cx="1371600" cy="257175"/>
          </a:xfrm>
          <a:prstGeom prst="rect">
            <a:avLst/>
          </a:prstGeom>
        </p:spPr>
      </p:pic>
      <p:pic>
        <p:nvPicPr>
          <p:cNvPr id="12" name="Picture 11">
            <a:extLst>
              <a:ext uri="{FF2B5EF4-FFF2-40B4-BE49-F238E27FC236}">
                <a16:creationId xmlns:a16="http://schemas.microsoft.com/office/drawing/2014/main" id="{23974CAC-339F-5646-BA99-BA44EFB36142}"/>
              </a:ext>
            </a:extLst>
          </p:cNvPr>
          <p:cNvPicPr>
            <a:picLocks noChangeAspect="1"/>
          </p:cNvPicPr>
          <p:nvPr userDrawn="1"/>
        </p:nvPicPr>
        <p:blipFill>
          <a:blip r:embed="rId4"/>
          <a:stretch>
            <a:fillRect/>
          </a:stretch>
        </p:blipFill>
        <p:spPr>
          <a:xfrm>
            <a:off x="0" y="0"/>
            <a:ext cx="12179300" cy="914400"/>
          </a:xfrm>
          <a:prstGeom prst="rect">
            <a:avLst/>
          </a:prstGeom>
        </p:spPr>
      </p:pic>
      <p:sp>
        <p:nvSpPr>
          <p:cNvPr id="11" name="Title 10">
            <a:extLst>
              <a:ext uri="{FF2B5EF4-FFF2-40B4-BE49-F238E27FC236}">
                <a16:creationId xmlns:a16="http://schemas.microsoft.com/office/drawing/2014/main" id="{DA36D995-732F-B045-97A1-439D49BB45A7}"/>
              </a:ext>
            </a:extLst>
          </p:cNvPr>
          <p:cNvSpPr>
            <a:spLocks noGrp="1"/>
          </p:cNvSpPr>
          <p:nvPr>
            <p:ph type="title"/>
          </p:nvPr>
        </p:nvSpPr>
        <p:spPr>
          <a:xfrm>
            <a:off x="152400" y="137160"/>
            <a:ext cx="8915400" cy="640080"/>
          </a:xfrm>
          <a:prstGeom prst="rect">
            <a:avLst/>
          </a:prstGeom>
        </p:spPr>
        <p:txBody>
          <a:bodyPr anchor="ctr"/>
          <a:lstStyle>
            <a:lvl1pPr>
              <a:defRPr sz="3000" b="0" i="0">
                <a:solidFill>
                  <a:schemeClr val="bg1"/>
                </a:solidFill>
                <a:latin typeface="+mn-lt"/>
              </a:defRPr>
            </a:lvl1pPr>
          </a:lstStyle>
          <a:p>
            <a:r>
              <a:rPr lang="en-US"/>
              <a:t>Click to edit Master title style</a:t>
            </a:r>
          </a:p>
        </p:txBody>
      </p:sp>
      <p:sp>
        <p:nvSpPr>
          <p:cNvPr id="13" name="Content Placeholder 12">
            <a:extLst>
              <a:ext uri="{FF2B5EF4-FFF2-40B4-BE49-F238E27FC236}">
                <a16:creationId xmlns:a16="http://schemas.microsoft.com/office/drawing/2014/main" id="{02EDC8B9-9DE5-0B47-96E8-2C66A213DB07}"/>
              </a:ext>
            </a:extLst>
          </p:cNvPr>
          <p:cNvSpPr>
            <a:spLocks noGrp="1"/>
          </p:cNvSpPr>
          <p:nvPr>
            <p:ph sz="quarter" idx="10"/>
          </p:nvPr>
        </p:nvSpPr>
        <p:spPr>
          <a:xfrm>
            <a:off x="530202" y="1295400"/>
            <a:ext cx="10975998" cy="4724400"/>
          </a:xfrm>
          <a:prstGeom prst="rect">
            <a:avLst/>
          </a:prstGeom>
        </p:spPr>
        <p:txBody>
          <a:bodyPr/>
          <a:lstStyle>
            <a:lvl1pPr marL="228600" indent="-228600">
              <a:buClr>
                <a:srgbClr val="006A97"/>
              </a:buClr>
              <a:buSzPct val="85000"/>
              <a:buFont typeface="Wingdings" pitchFamily="2" charset="2"/>
              <a:buChar char="§"/>
              <a:defRPr b="0" i="0">
                <a:latin typeface="+mn-lt"/>
              </a:defRPr>
            </a:lvl1pPr>
            <a:lvl2pPr marL="685800" indent="-228600">
              <a:buClr>
                <a:srgbClr val="006A97"/>
              </a:buClr>
              <a:buSzPct val="85000"/>
              <a:buFont typeface="Wingdings" pitchFamily="2" charset="2"/>
              <a:buChar char="§"/>
              <a:defRPr b="0" i="0">
                <a:latin typeface="+mn-lt"/>
              </a:defRPr>
            </a:lvl2pPr>
            <a:lvl3pPr marL="1143000" indent="-228600">
              <a:buClr>
                <a:srgbClr val="006A97"/>
              </a:buClr>
              <a:buSzPct val="85000"/>
              <a:buFont typeface="Wingdings" pitchFamily="2" charset="2"/>
              <a:buChar char="§"/>
              <a:defRPr b="0" i="0">
                <a:latin typeface="+mn-lt"/>
              </a:defRPr>
            </a:lvl3pPr>
            <a:lvl4pPr marL="1600200" indent="-228600">
              <a:buClr>
                <a:srgbClr val="006A97"/>
              </a:buClr>
              <a:buSzPct val="85000"/>
              <a:buFont typeface="Wingdings" pitchFamily="2" charset="2"/>
              <a:buChar char="§"/>
              <a:defRPr b="0" i="0">
                <a:latin typeface="+mn-lt"/>
              </a:defRPr>
            </a:lvl4pPr>
            <a:lvl5pPr marL="2057400" indent="-228600">
              <a:buClr>
                <a:srgbClr val="006A97"/>
              </a:buClr>
              <a:buSzPct val="85000"/>
              <a:buFont typeface="Wingdings" pitchFamily="2" charset="2"/>
              <a:buChar char="§"/>
              <a:defRPr b="0" i="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3">
            <a:extLst>
              <a:ext uri="{FF2B5EF4-FFF2-40B4-BE49-F238E27FC236}">
                <a16:creationId xmlns:a16="http://schemas.microsoft.com/office/drawing/2014/main" id="{35F9D88A-7B5E-F44C-8B90-F9990136CCC3}"/>
              </a:ext>
            </a:extLst>
          </p:cNvPr>
          <p:cNvSpPr>
            <a:spLocks noGrp="1"/>
          </p:cNvSpPr>
          <p:nvPr>
            <p:ph type="sldNum" sz="quarter" idx="4"/>
          </p:nvPr>
        </p:nvSpPr>
        <p:spPr>
          <a:xfrm>
            <a:off x="10134600" y="0"/>
            <a:ext cx="2057400" cy="365125"/>
          </a:xfrm>
          <a:prstGeom prst="rect">
            <a:avLst/>
          </a:prstGeom>
        </p:spPr>
        <p:txBody>
          <a:bodyPr vert="horz" lIns="91440" tIns="45720" rIns="91440" bIns="45720" rtlCol="0" anchor="t"/>
          <a:lstStyle>
            <a:lvl1pPr algn="r">
              <a:defRPr sz="1050">
                <a:solidFill>
                  <a:schemeClr val="tx1"/>
                </a:solidFill>
              </a:defRPr>
            </a:lvl1pPr>
          </a:lstStyle>
          <a:p>
            <a:fld id="{F67B021E-7C74-E446-8D52-EB81D6AEFAE5}" type="slidenum">
              <a:rPr lang="en-US" smtClean="0"/>
              <a:pPr/>
              <a:t>‹#›</a:t>
            </a:fld>
            <a:endParaRPr lang="en-US"/>
          </a:p>
        </p:txBody>
      </p:sp>
    </p:spTree>
    <p:extLst>
      <p:ext uri="{BB962C8B-B14F-4D97-AF65-F5344CB8AC3E}">
        <p14:creationId xmlns:p14="http://schemas.microsoft.com/office/powerpoint/2010/main" val="32694667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final-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34C1867-BC11-FE48-BD29-2DC67FE02FAF}"/>
              </a:ext>
            </a:extLst>
          </p:cNvPr>
          <p:cNvPicPr>
            <a:picLocks noChangeAspect="1"/>
          </p:cNvPicPr>
          <p:nvPr userDrawn="1"/>
        </p:nvPicPr>
        <p:blipFill rotWithShape="1">
          <a:blip r:embed="rId2">
            <a:alphaModFix amt="50000"/>
          </a:blip>
          <a:srcRect l="11705" r="13199" b="36638"/>
          <a:stretch/>
        </p:blipFill>
        <p:spPr>
          <a:xfrm>
            <a:off x="0" y="0"/>
            <a:ext cx="12192000" cy="6858000"/>
          </a:xfrm>
          <a:prstGeom prst="rect">
            <a:avLst/>
          </a:prstGeom>
        </p:spPr>
      </p:pic>
      <p:pic>
        <p:nvPicPr>
          <p:cNvPr id="4" name="Picture 3">
            <a:extLst>
              <a:ext uri="{FF2B5EF4-FFF2-40B4-BE49-F238E27FC236}">
                <a16:creationId xmlns:a16="http://schemas.microsoft.com/office/drawing/2014/main" id="{711E35F0-D3AD-6249-BE48-8D22190A20FC}"/>
              </a:ext>
            </a:extLst>
          </p:cNvPr>
          <p:cNvPicPr>
            <a:picLocks noChangeAspect="1"/>
          </p:cNvPicPr>
          <p:nvPr userDrawn="1"/>
        </p:nvPicPr>
        <p:blipFill>
          <a:blip r:embed="rId3"/>
          <a:stretch>
            <a:fillRect/>
          </a:stretch>
        </p:blipFill>
        <p:spPr>
          <a:xfrm>
            <a:off x="1823803" y="1600200"/>
            <a:ext cx="8544393" cy="2743200"/>
          </a:xfrm>
          <a:prstGeom prst="rect">
            <a:avLst/>
          </a:prstGeom>
        </p:spPr>
      </p:pic>
      <p:pic>
        <p:nvPicPr>
          <p:cNvPr id="5" name="Picture 4">
            <a:extLst>
              <a:ext uri="{FF2B5EF4-FFF2-40B4-BE49-F238E27FC236}">
                <a16:creationId xmlns:a16="http://schemas.microsoft.com/office/drawing/2014/main" id="{1212C20D-7B6D-2F4D-A913-1B294D7A154E}"/>
              </a:ext>
            </a:extLst>
          </p:cNvPr>
          <p:cNvPicPr>
            <a:picLocks noChangeAspect="1"/>
          </p:cNvPicPr>
          <p:nvPr userDrawn="1"/>
        </p:nvPicPr>
        <p:blipFill>
          <a:blip r:embed="rId4"/>
          <a:stretch>
            <a:fillRect/>
          </a:stretch>
        </p:blipFill>
        <p:spPr>
          <a:xfrm>
            <a:off x="2843784" y="5038344"/>
            <a:ext cx="1950720" cy="365760"/>
          </a:xfrm>
          <a:prstGeom prst="rect">
            <a:avLst/>
          </a:prstGeom>
        </p:spPr>
      </p:pic>
      <p:pic>
        <p:nvPicPr>
          <p:cNvPr id="6" name="Picture 5">
            <a:extLst>
              <a:ext uri="{FF2B5EF4-FFF2-40B4-BE49-F238E27FC236}">
                <a16:creationId xmlns:a16="http://schemas.microsoft.com/office/drawing/2014/main" id="{3A56ABA2-949C-FC45-85AD-69C420FEF7DC}"/>
              </a:ext>
            </a:extLst>
          </p:cNvPr>
          <p:cNvPicPr>
            <a:picLocks noChangeAspect="1"/>
          </p:cNvPicPr>
          <p:nvPr userDrawn="1"/>
        </p:nvPicPr>
        <p:blipFill>
          <a:blip r:embed="rId5"/>
          <a:stretch>
            <a:fillRect/>
          </a:stretch>
        </p:blipFill>
        <p:spPr>
          <a:xfrm>
            <a:off x="7417308" y="5038344"/>
            <a:ext cx="1947672" cy="623255"/>
          </a:xfrm>
          <a:prstGeom prst="rect">
            <a:avLst/>
          </a:prstGeom>
        </p:spPr>
      </p:pic>
    </p:spTree>
    <p:extLst>
      <p:ext uri="{BB962C8B-B14F-4D97-AF65-F5344CB8AC3E}">
        <p14:creationId xmlns:p14="http://schemas.microsoft.com/office/powerpoint/2010/main" val="2792968177"/>
      </p:ext>
    </p:extLst>
  </p:cSld>
  <p:clrMapOvr>
    <a:masterClrMapping/>
  </p:clrMapOvr>
  <p:extLst>
    <p:ext uri="{DCECCB84-F9BA-43D5-87BE-67443E8EF086}">
      <p15:sldGuideLst xmlns:p15="http://schemas.microsoft.com/office/powerpoint/2012/main">
        <p15:guide id="1" orient="horz" pos="3168">
          <p15:clr>
            <a:srgbClr val="FBAE40"/>
          </p15:clr>
        </p15:guide>
        <p15:guide id="2" pos="528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870B010-026E-144E-8997-676962A13AF7}"/>
              </a:ext>
            </a:extLst>
          </p:cNvPr>
          <p:cNvPicPr>
            <a:picLocks noChangeAspect="1"/>
          </p:cNvPicPr>
          <p:nvPr userDrawn="1"/>
        </p:nvPicPr>
        <p:blipFill>
          <a:blip r:embed="rId2"/>
          <a:stretch>
            <a:fillRect/>
          </a:stretch>
        </p:blipFill>
        <p:spPr>
          <a:xfrm>
            <a:off x="0" y="0"/>
            <a:ext cx="12179300" cy="914400"/>
          </a:xfrm>
          <a:prstGeom prst="rect">
            <a:avLst/>
          </a:prstGeom>
        </p:spPr>
      </p:pic>
      <p:pic>
        <p:nvPicPr>
          <p:cNvPr id="10" name="Picture 9">
            <a:extLst>
              <a:ext uri="{FF2B5EF4-FFF2-40B4-BE49-F238E27FC236}">
                <a16:creationId xmlns:a16="http://schemas.microsoft.com/office/drawing/2014/main" id="{59AC0515-F64E-2F4A-A27D-D40F1F563812}"/>
              </a:ext>
            </a:extLst>
          </p:cNvPr>
          <p:cNvPicPr>
            <a:picLocks noChangeAspect="1"/>
          </p:cNvPicPr>
          <p:nvPr userDrawn="1"/>
        </p:nvPicPr>
        <p:blipFill>
          <a:blip r:embed="rId3"/>
          <a:stretch>
            <a:fillRect/>
          </a:stretch>
        </p:blipFill>
        <p:spPr>
          <a:xfrm>
            <a:off x="10134600" y="163630"/>
            <a:ext cx="1828800" cy="587141"/>
          </a:xfrm>
          <a:prstGeom prst="rect">
            <a:avLst/>
          </a:prstGeom>
        </p:spPr>
      </p:pic>
      <p:pic>
        <p:nvPicPr>
          <p:cNvPr id="11" name="Picture 10">
            <a:extLst>
              <a:ext uri="{FF2B5EF4-FFF2-40B4-BE49-F238E27FC236}">
                <a16:creationId xmlns:a16="http://schemas.microsoft.com/office/drawing/2014/main" id="{FC4A8F1B-4A73-2143-9F77-99F4D1BD4710}"/>
              </a:ext>
            </a:extLst>
          </p:cNvPr>
          <p:cNvPicPr>
            <a:picLocks noChangeAspect="1"/>
          </p:cNvPicPr>
          <p:nvPr userDrawn="1"/>
        </p:nvPicPr>
        <p:blipFill>
          <a:blip r:embed="rId4"/>
          <a:stretch>
            <a:fillRect/>
          </a:stretch>
        </p:blipFill>
        <p:spPr>
          <a:xfrm>
            <a:off x="10512402" y="6396230"/>
            <a:ext cx="1371600" cy="257175"/>
          </a:xfrm>
          <a:prstGeom prst="rect">
            <a:avLst/>
          </a:prstGeom>
        </p:spPr>
      </p:pic>
      <p:sp>
        <p:nvSpPr>
          <p:cNvPr id="12" name="Title 10">
            <a:extLst>
              <a:ext uri="{FF2B5EF4-FFF2-40B4-BE49-F238E27FC236}">
                <a16:creationId xmlns:a16="http://schemas.microsoft.com/office/drawing/2014/main" id="{5B4CB772-5520-8447-8CB2-6EE411F40363}"/>
              </a:ext>
            </a:extLst>
          </p:cNvPr>
          <p:cNvSpPr>
            <a:spLocks noGrp="1"/>
          </p:cNvSpPr>
          <p:nvPr>
            <p:ph type="title"/>
          </p:nvPr>
        </p:nvSpPr>
        <p:spPr>
          <a:xfrm>
            <a:off x="152400" y="137160"/>
            <a:ext cx="8915400" cy="640080"/>
          </a:xfrm>
          <a:prstGeom prst="rect">
            <a:avLst/>
          </a:prstGeom>
        </p:spPr>
        <p:txBody>
          <a:bodyPr anchor="ctr"/>
          <a:lstStyle>
            <a:lvl1pPr>
              <a:defRPr sz="3000" b="0" i="0">
                <a:solidFill>
                  <a:schemeClr val="bg1"/>
                </a:solidFill>
                <a:latin typeface="+mn-lt"/>
              </a:defRPr>
            </a:lvl1pPr>
          </a:lstStyle>
          <a:p>
            <a:r>
              <a:rPr lang="en-US"/>
              <a:t>Click to edit Master title style</a:t>
            </a:r>
          </a:p>
        </p:txBody>
      </p:sp>
      <p:sp>
        <p:nvSpPr>
          <p:cNvPr id="14" name="Text Placeholder 13">
            <a:extLst>
              <a:ext uri="{FF2B5EF4-FFF2-40B4-BE49-F238E27FC236}">
                <a16:creationId xmlns:a16="http://schemas.microsoft.com/office/drawing/2014/main" id="{7E2206AA-8368-A44F-967A-924F18D6FD60}"/>
              </a:ext>
            </a:extLst>
          </p:cNvPr>
          <p:cNvSpPr>
            <a:spLocks noGrp="1"/>
          </p:cNvSpPr>
          <p:nvPr>
            <p:ph type="body" sz="quarter" idx="10"/>
          </p:nvPr>
        </p:nvSpPr>
        <p:spPr>
          <a:xfrm>
            <a:off x="838200" y="1371600"/>
            <a:ext cx="9753600" cy="4800600"/>
          </a:xfrm>
          <a:prstGeom prst="rect">
            <a:avLst/>
          </a:prstGeom>
        </p:spPr>
        <p:txBody>
          <a:bodyPr/>
          <a:lstStyle>
            <a:lvl1pPr marL="228600" indent="-228600">
              <a:buClr>
                <a:srgbClr val="006A97"/>
              </a:buClr>
              <a:buSzPct val="85000"/>
              <a:buFont typeface="Wingdings" pitchFamily="2" charset="2"/>
              <a:buChar char="§"/>
              <a:defRPr b="0" i="0">
                <a:latin typeface="+mn-lt"/>
              </a:defRPr>
            </a:lvl1pPr>
            <a:lvl2pPr marL="685800" indent="-228600">
              <a:buClr>
                <a:srgbClr val="006A97"/>
              </a:buClr>
              <a:buSzPct val="85000"/>
              <a:buFont typeface="Wingdings" pitchFamily="2" charset="2"/>
              <a:buChar char="§"/>
              <a:defRPr b="0" i="0">
                <a:latin typeface="+mn-lt"/>
              </a:defRPr>
            </a:lvl2pPr>
            <a:lvl3pPr marL="1143000" indent="-228600">
              <a:buClr>
                <a:srgbClr val="006A97"/>
              </a:buClr>
              <a:buSzPct val="85000"/>
              <a:buFont typeface="Wingdings" pitchFamily="2" charset="2"/>
              <a:buChar char="§"/>
              <a:defRPr b="0" i="0">
                <a:latin typeface="+mn-lt"/>
              </a:defRPr>
            </a:lvl3pPr>
            <a:lvl4pPr marL="1600200" indent="-228600">
              <a:buClr>
                <a:srgbClr val="006A97"/>
              </a:buClr>
              <a:buSzPct val="85000"/>
              <a:buFont typeface="Wingdings" pitchFamily="2" charset="2"/>
              <a:buChar char="§"/>
              <a:defRPr b="0" i="0">
                <a:latin typeface="+mn-lt"/>
              </a:defRPr>
            </a:lvl4pPr>
            <a:lvl5pPr marL="2057400" indent="-228600">
              <a:buClr>
                <a:srgbClr val="006A97"/>
              </a:buClr>
              <a:buSzPct val="85000"/>
              <a:buFont typeface="Wingdings" pitchFamily="2" charset="2"/>
              <a:buChar char="§"/>
              <a:defRPr b="0" i="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a:extLst>
              <a:ext uri="{FF2B5EF4-FFF2-40B4-BE49-F238E27FC236}">
                <a16:creationId xmlns:a16="http://schemas.microsoft.com/office/drawing/2014/main" id="{487BDBFA-FA81-2D40-A5CE-BAD1EE6F35FE}"/>
              </a:ext>
            </a:extLst>
          </p:cNvPr>
          <p:cNvSpPr txBox="1"/>
          <p:nvPr userDrawn="1"/>
        </p:nvSpPr>
        <p:spPr>
          <a:xfrm>
            <a:off x="11786616" y="0"/>
            <a:ext cx="405384" cy="253916"/>
          </a:xfrm>
          <a:prstGeom prst="rect">
            <a:avLst/>
          </a:prstGeom>
          <a:noFill/>
        </p:spPr>
        <p:txBody>
          <a:bodyPr wrap="square" rtlCol="0">
            <a:spAutoFit/>
          </a:bodyPr>
          <a:lstStyle/>
          <a:p>
            <a:pPr algn="r"/>
            <a:fld id="{79A5F565-9FB9-B446-864B-67125870198C}" type="slidenum">
              <a:rPr lang="en-US" sz="1050" smtClean="0"/>
              <a:pPr algn="r"/>
              <a:t>‹#›</a:t>
            </a:fld>
            <a:endParaRPr lang="en-US" sz="1050" dirty="0"/>
          </a:p>
        </p:txBody>
      </p:sp>
    </p:spTree>
    <p:extLst>
      <p:ext uri="{BB962C8B-B14F-4D97-AF65-F5344CB8AC3E}">
        <p14:creationId xmlns:p14="http://schemas.microsoft.com/office/powerpoint/2010/main" val="3072095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9A5044-8050-4B02-9DD1-1248C06C6A29}" type="slidenum">
              <a:rPr lang="en-US" smtClean="0"/>
              <a:t>‹#›</a:t>
            </a:fld>
            <a:endParaRPr lang="en-US"/>
          </a:p>
        </p:txBody>
      </p:sp>
    </p:spTree>
    <p:extLst>
      <p:ext uri="{BB962C8B-B14F-4D97-AF65-F5344CB8AC3E}">
        <p14:creationId xmlns:p14="http://schemas.microsoft.com/office/powerpoint/2010/main" val="3350456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9A5044-8050-4B02-9DD1-1248C06C6A29}" type="slidenum">
              <a:rPr lang="en-US" smtClean="0"/>
              <a:t>‹#›</a:t>
            </a:fld>
            <a:endParaRPr lang="en-US"/>
          </a:p>
        </p:txBody>
      </p:sp>
    </p:spTree>
    <p:extLst>
      <p:ext uri="{BB962C8B-B14F-4D97-AF65-F5344CB8AC3E}">
        <p14:creationId xmlns:p14="http://schemas.microsoft.com/office/powerpoint/2010/main" val="1864051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9A5044-8050-4B02-9DD1-1248C06C6A29}" type="slidenum">
              <a:rPr lang="en-US" smtClean="0"/>
              <a:t>‹#›</a:t>
            </a:fld>
            <a:endParaRPr lang="en-US"/>
          </a:p>
        </p:txBody>
      </p:sp>
    </p:spTree>
    <p:extLst>
      <p:ext uri="{BB962C8B-B14F-4D97-AF65-F5344CB8AC3E}">
        <p14:creationId xmlns:p14="http://schemas.microsoft.com/office/powerpoint/2010/main" val="3241509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9A5044-8050-4B02-9DD1-1248C06C6A29}" type="slidenum">
              <a:rPr lang="en-US" smtClean="0"/>
              <a:t>‹#›</a:t>
            </a:fld>
            <a:endParaRPr lang="en-US"/>
          </a:p>
        </p:txBody>
      </p:sp>
    </p:spTree>
    <p:extLst>
      <p:ext uri="{BB962C8B-B14F-4D97-AF65-F5344CB8AC3E}">
        <p14:creationId xmlns:p14="http://schemas.microsoft.com/office/powerpoint/2010/main" val="130942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9A5044-8050-4B02-9DD1-1248C06C6A29}" type="slidenum">
              <a:rPr lang="en-US" smtClean="0"/>
              <a:t>‹#›</a:t>
            </a:fld>
            <a:endParaRPr lang="en-US"/>
          </a:p>
        </p:txBody>
      </p:sp>
    </p:spTree>
    <p:extLst>
      <p:ext uri="{BB962C8B-B14F-4D97-AF65-F5344CB8AC3E}">
        <p14:creationId xmlns:p14="http://schemas.microsoft.com/office/powerpoint/2010/main" val="3892198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9A5044-8050-4B02-9DD1-1248C06C6A29}" type="slidenum">
              <a:rPr lang="en-US" smtClean="0"/>
              <a:t>‹#›</a:t>
            </a:fld>
            <a:endParaRPr lang="en-US"/>
          </a:p>
        </p:txBody>
      </p:sp>
    </p:spTree>
    <p:extLst>
      <p:ext uri="{BB962C8B-B14F-4D97-AF65-F5344CB8AC3E}">
        <p14:creationId xmlns:p14="http://schemas.microsoft.com/office/powerpoint/2010/main" val="2791641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9A5044-8050-4B02-9DD1-1248C06C6A29}" type="slidenum">
              <a:rPr lang="en-US" smtClean="0"/>
              <a:t>‹#›</a:t>
            </a:fld>
            <a:endParaRPr lang="en-US"/>
          </a:p>
        </p:txBody>
      </p:sp>
    </p:spTree>
    <p:extLst>
      <p:ext uri="{BB962C8B-B14F-4D97-AF65-F5344CB8AC3E}">
        <p14:creationId xmlns:p14="http://schemas.microsoft.com/office/powerpoint/2010/main" val="1101107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9A5044-8050-4B02-9DD1-1248C06C6A29}" type="slidenum">
              <a:rPr lang="en-US" smtClean="0"/>
              <a:t>‹#›</a:t>
            </a:fld>
            <a:endParaRPr lang="en-US"/>
          </a:p>
        </p:txBody>
      </p:sp>
    </p:spTree>
    <p:extLst>
      <p:ext uri="{BB962C8B-B14F-4D97-AF65-F5344CB8AC3E}">
        <p14:creationId xmlns:p14="http://schemas.microsoft.com/office/powerpoint/2010/main" val="2006083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9A5044-8050-4B02-9DD1-1248C06C6A29}" type="slidenum">
              <a:rPr lang="en-US" smtClean="0"/>
              <a:t>‹#›</a:t>
            </a:fld>
            <a:endParaRPr lang="en-US"/>
          </a:p>
        </p:txBody>
      </p:sp>
    </p:spTree>
    <p:extLst>
      <p:ext uri="{BB962C8B-B14F-4D97-AF65-F5344CB8AC3E}">
        <p14:creationId xmlns:p14="http://schemas.microsoft.com/office/powerpoint/2010/main" val="30687153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5" r:id="rId15"/>
    <p:sldLayoutId id="2147483666" r:id="rId16"/>
    <p:sldLayoutId id="2147483667" r:id="rId1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21.JPG"/></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14.xml"/><Relationship Id="rId5" Type="http://schemas.openxmlformats.org/officeDocument/2006/relationships/hyperlink" Target="https://support.ucsd.edu/path?id=kb_category&amp;kb_category=e2bc80fd1b9c2810df40ed7dee4bcb4d" TargetMode="Externa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13" Type="http://schemas.openxmlformats.org/officeDocument/2006/relationships/image" Target="../media/image146.svg"/><Relationship Id="rId3" Type="http://schemas.openxmlformats.org/officeDocument/2006/relationships/image" Target="../media/image11.png"/><Relationship Id="rId7" Type="http://schemas.openxmlformats.org/officeDocument/2006/relationships/image" Target="../media/image27.png"/><Relationship Id="rId12"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image" Target="../media/image23.svg"/><Relationship Id="rId11" Type="http://schemas.openxmlformats.org/officeDocument/2006/relationships/image" Target="../media/image28.png"/><Relationship Id="rId10" Type="http://schemas.openxmlformats.org/officeDocument/2006/relationships/image" Target="../media/image139.svg"/></Relationships>
</file>

<file path=ppt/slides/_rels/slide2.xml.rels><?xml version="1.0" encoding="UTF-8" standalone="yes"?>
<Relationships xmlns="http://schemas.openxmlformats.org/package/2006/relationships"><Relationship Id="rId13" Type="http://schemas.openxmlformats.org/officeDocument/2006/relationships/image" Target="../media/image22.svg"/><Relationship Id="rId3" Type="http://schemas.openxmlformats.org/officeDocument/2006/relationships/image" Target="../media/image7.jpeg"/><Relationship Id="rId12"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20.svg"/><Relationship Id="rId5" Type="http://schemas.openxmlformats.org/officeDocument/2006/relationships/image" Target="../media/image3.png"/><Relationship Id="rId15" Type="http://schemas.openxmlformats.org/officeDocument/2006/relationships/image" Target="../media/image24.sv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18.svg"/><Relationship Id="rId14" Type="http://schemas.openxmlformats.org/officeDocument/2006/relationships/image" Target="../media/image1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0.xml"/><Relationship Id="rId1" Type="http://schemas.openxmlformats.org/officeDocument/2006/relationships/slideLayout" Target="../slideLayouts/slideLayout15.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hyperlink" Target="https://support.ucsd.edu/path?id=kb_article_view&amp;sys_kb_id=a273021287984d14947a0fa8cebb353e" TargetMode="External"/><Relationship Id="rId2" Type="http://schemas.openxmlformats.org/officeDocument/2006/relationships/hyperlink" Target="https://ucpath.ucsd.edu/_files/Funding%20Entry%20Calculator.xlsx" TargetMode="External"/><Relationship Id="rId1" Type="http://schemas.openxmlformats.org/officeDocument/2006/relationships/slideLayout" Target="../slideLayouts/slideLayout15.xml"/><Relationship Id="rId4" Type="http://schemas.openxmlformats.org/officeDocument/2006/relationships/hyperlink" Target="https://blink.ucsd.edu/finance/resources-training/calendar-schedules/office-hours-support.html"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support.ucsd.edu/path?id=kb_article_view&amp;sys_kb_id=a273021287984d14947a0fa8cebb353e&amp;sysparm_article=KB0033754" TargetMode="External"/><Relationship Id="rId3" Type="http://schemas.openxmlformats.org/officeDocument/2006/relationships/image" Target="../media/image12.png"/><Relationship Id="rId7" Type="http://schemas.openxmlformats.org/officeDocument/2006/relationships/hyperlink" Target="https://calendly.com/ucpathtransactionsupport"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s://ucpath.ucsd.edu/transactors/job-aids.html#Funding" TargetMode="External"/><Relationship Id="rId4" Type="http://schemas.openxmlformats.org/officeDocument/2006/relationships/hyperlink" Target="https://sp.ucop.edu/sites/ucpathhelp/LocationUsers/LOCplayer/data/toc.html" TargetMode="External"/><Relationship Id="rId9" Type="http://schemas.openxmlformats.org/officeDocument/2006/relationships/hyperlink" Target="https://ucpath.ucsd.edu/_files/for-transactor/calendar-ics-files/Office-Hours_UCPath-Transactions.ic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1B977-E43C-014D-B513-279928CBE830}"/>
              </a:ext>
            </a:extLst>
          </p:cNvPr>
          <p:cNvSpPr>
            <a:spLocks noGrp="1"/>
          </p:cNvSpPr>
          <p:nvPr>
            <p:ph type="title"/>
          </p:nvPr>
        </p:nvSpPr>
        <p:spPr/>
        <p:txBody>
          <a:bodyPr>
            <a:normAutofit fontScale="90000"/>
          </a:bodyPr>
          <a:lstStyle/>
          <a:p>
            <a:r>
              <a:rPr lang="en-US" sz="4000" dirty="0" smtClean="0">
                <a:cs typeface="Calibri"/>
              </a:rPr>
              <a:t>Topic Based Zoom: </a:t>
            </a:r>
            <a:br>
              <a:rPr lang="en-US" sz="4000" dirty="0" smtClean="0">
                <a:cs typeface="Calibri"/>
              </a:rPr>
            </a:br>
            <a:r>
              <a:rPr lang="en-US" sz="4000" b="0" dirty="0" smtClean="0">
                <a:cs typeface="Calibri"/>
              </a:rPr>
              <a:t>Salary Cap/MCOP Worksheet Critical Concepts</a:t>
            </a:r>
            <a:r>
              <a:rPr lang="en-US" dirty="0" smtClean="0">
                <a:cs typeface="Calibri"/>
              </a:rPr>
              <a:t/>
            </a:r>
            <a:br>
              <a:rPr lang="en-US" dirty="0" smtClean="0">
                <a:cs typeface="Calibri"/>
              </a:rPr>
            </a:br>
            <a:r>
              <a:rPr lang="en-US" sz="2400" b="0" dirty="0" smtClean="0">
                <a:cs typeface="Calibri"/>
              </a:rPr>
              <a:t>3/16/22</a:t>
            </a:r>
            <a:endParaRPr lang="en-US" sz="2400" b="0" dirty="0"/>
          </a:p>
        </p:txBody>
      </p:sp>
    </p:spTree>
    <p:extLst>
      <p:ext uri="{BB962C8B-B14F-4D97-AF65-F5344CB8AC3E}">
        <p14:creationId xmlns:p14="http://schemas.microsoft.com/office/powerpoint/2010/main" val="2017325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71" y="928339"/>
            <a:ext cx="10195576" cy="4224686"/>
          </a:xfrm>
          <a:prstGeom prst="rect">
            <a:avLst/>
          </a:prstGeom>
        </p:spPr>
      </p:pic>
      <p:sp>
        <p:nvSpPr>
          <p:cNvPr id="2" name="Title 1"/>
          <p:cNvSpPr>
            <a:spLocks noGrp="1"/>
          </p:cNvSpPr>
          <p:nvPr>
            <p:ph type="title"/>
          </p:nvPr>
        </p:nvSpPr>
        <p:spPr/>
        <p:txBody>
          <a:bodyPr/>
          <a:lstStyle/>
          <a:p>
            <a:r>
              <a:rPr lang="en-US" sz="2800" dirty="0" smtClean="0"/>
              <a:t>Funding </a:t>
            </a:r>
            <a:r>
              <a:rPr lang="en-US" sz="2800" dirty="0"/>
              <a:t>Distribution Preview</a:t>
            </a:r>
          </a:p>
        </p:txBody>
      </p:sp>
      <p:sp>
        <p:nvSpPr>
          <p:cNvPr id="5" name="Line Callout 1 4"/>
          <p:cNvSpPr/>
          <p:nvPr/>
        </p:nvSpPr>
        <p:spPr>
          <a:xfrm flipH="1">
            <a:off x="0" y="5195936"/>
            <a:ext cx="8209128" cy="1663059"/>
          </a:xfrm>
          <a:prstGeom prst="borderCallout1">
            <a:avLst>
              <a:gd name="adj1" fmla="val 1335"/>
              <a:gd name="adj2" fmla="val 99906"/>
              <a:gd name="adj3" fmla="val -54766"/>
              <a:gd name="adj4" fmla="val 91656"/>
            </a:avLst>
          </a:prstGeom>
          <a:solidFill>
            <a:schemeClr val="accent6"/>
          </a:solidFill>
          <a:ln w="25400" cap="sq" cmpd="sng" algn="ctr">
            <a:solidFill>
              <a:schemeClr val="accent6"/>
            </a:solidFill>
            <a:prstDash val="solid"/>
            <a:tailEnd type="triangle" w="lg" len="lg"/>
          </a:ln>
          <a:effectLst/>
        </p:spPr>
        <p:txBody>
          <a:bodyPr rot="0" spcFirstLastPara="0" vert="horz" wrap="square" lIns="91440" tIns="91440" rIns="91440" bIns="91440" numCol="1" spcCol="0" rtlCol="0" fromWordArt="0" anchor="ctr" anchorCtr="0" forceAA="0" compatLnSpc="1">
            <a:prstTxWarp prst="textNoShape">
              <a:avLst/>
            </a:prstTxWarp>
            <a:noAutofit/>
          </a:bodyPr>
          <a:lstStyle/>
          <a:p>
            <a:pPr>
              <a:lnSpc>
                <a:spcPts val="2000"/>
              </a:lnSpc>
              <a:defRPr/>
            </a:pPr>
            <a:r>
              <a:rPr lang="en-US" sz="1400" kern="0" dirty="0">
                <a:solidFill>
                  <a:schemeClr val="bg1"/>
                </a:solidFill>
                <a:ea typeface="Times New Roman"/>
                <a:cs typeface="Arial" panose="020B0604020202020204" pitchFamily="34" charset="0"/>
              </a:rPr>
              <a:t>The </a:t>
            </a:r>
            <a:r>
              <a:rPr lang="en-US" sz="1400" b="1" kern="0" dirty="0">
                <a:solidFill>
                  <a:schemeClr val="bg1"/>
                </a:solidFill>
                <a:ea typeface="Times New Roman"/>
                <a:cs typeface="Arial" panose="020B0604020202020204" pitchFamily="34" charset="0"/>
              </a:rPr>
              <a:t>OTC Indicator </a:t>
            </a:r>
            <a:r>
              <a:rPr lang="en-US" sz="1400" kern="0" dirty="0">
                <a:solidFill>
                  <a:schemeClr val="bg1"/>
                </a:solidFill>
                <a:ea typeface="Times New Roman"/>
                <a:cs typeface="Arial" panose="020B0604020202020204" pitchFamily="34" charset="0"/>
              </a:rPr>
              <a:t>value identifies whether a distribution line is the up-to-the-cap row or an over-the-cap-row:</a:t>
            </a:r>
          </a:p>
          <a:p>
            <a:pPr marL="285750" indent="-285750">
              <a:lnSpc>
                <a:spcPts val="2000"/>
              </a:lnSpc>
              <a:buFont typeface="Arial" panose="020B0604020202020204" pitchFamily="34" charset="0"/>
              <a:buChar char="•"/>
              <a:defRPr/>
            </a:pPr>
            <a:r>
              <a:rPr lang="en-US" sz="1400" kern="0" dirty="0">
                <a:solidFill>
                  <a:schemeClr val="bg1"/>
                </a:solidFill>
                <a:ea typeface="Times New Roman"/>
                <a:cs typeface="Arial" panose="020B0604020202020204" pitchFamily="34" charset="0"/>
              </a:rPr>
              <a:t>Uncapped rows do not have an OTC Indicator (field is blank)</a:t>
            </a:r>
          </a:p>
          <a:p>
            <a:pPr marL="285750" indent="-285750">
              <a:lnSpc>
                <a:spcPts val="2000"/>
              </a:lnSpc>
              <a:buFont typeface="Arial" panose="020B0604020202020204" pitchFamily="34" charset="0"/>
              <a:buChar char="•"/>
              <a:defRPr/>
            </a:pPr>
            <a:r>
              <a:rPr lang="en-US" sz="1400" kern="0" dirty="0">
                <a:solidFill>
                  <a:schemeClr val="bg1"/>
                </a:solidFill>
                <a:ea typeface="Times New Roman"/>
                <a:cs typeface="Arial" panose="020B0604020202020204" pitchFamily="34" charset="0"/>
              </a:rPr>
              <a:t>An OTC Indicator starting with </a:t>
            </a:r>
            <a:r>
              <a:rPr lang="en-US" sz="1400" b="1" kern="0" dirty="0">
                <a:solidFill>
                  <a:schemeClr val="bg1"/>
                </a:solidFill>
                <a:ea typeface="Times New Roman"/>
                <a:cs typeface="Arial" panose="020B0604020202020204" pitchFamily="34" charset="0"/>
              </a:rPr>
              <a:t>N</a:t>
            </a:r>
            <a:r>
              <a:rPr lang="en-US" sz="1400" kern="0" dirty="0">
                <a:solidFill>
                  <a:schemeClr val="bg1"/>
                </a:solidFill>
                <a:ea typeface="Times New Roman"/>
                <a:cs typeface="Arial" panose="020B0604020202020204" pitchFamily="34" charset="0"/>
              </a:rPr>
              <a:t> is the up-to-the-cap row</a:t>
            </a:r>
          </a:p>
          <a:p>
            <a:pPr marL="285750" indent="-285750">
              <a:lnSpc>
                <a:spcPts val="2000"/>
              </a:lnSpc>
              <a:buFont typeface="Arial" panose="020B0604020202020204" pitchFamily="34" charset="0"/>
              <a:buChar char="•"/>
              <a:defRPr/>
            </a:pPr>
            <a:r>
              <a:rPr lang="en-US" sz="1400" kern="0" dirty="0">
                <a:solidFill>
                  <a:schemeClr val="bg1"/>
                </a:solidFill>
                <a:ea typeface="Times New Roman"/>
                <a:cs typeface="Arial" panose="020B0604020202020204" pitchFamily="34" charset="0"/>
              </a:rPr>
              <a:t>An OTC Indicator starting with </a:t>
            </a:r>
            <a:r>
              <a:rPr lang="en-US" sz="1400" b="1" kern="0" dirty="0">
                <a:solidFill>
                  <a:schemeClr val="bg1"/>
                </a:solidFill>
                <a:ea typeface="Times New Roman"/>
                <a:cs typeface="Arial" panose="020B0604020202020204" pitchFamily="34" charset="0"/>
              </a:rPr>
              <a:t>Y</a:t>
            </a:r>
            <a:r>
              <a:rPr lang="en-US" sz="1400" kern="0" dirty="0">
                <a:solidFill>
                  <a:schemeClr val="bg1"/>
                </a:solidFill>
                <a:ea typeface="Times New Roman"/>
                <a:cs typeface="Arial" panose="020B0604020202020204" pitchFamily="34" charset="0"/>
              </a:rPr>
              <a:t> is the over-the-cap row</a:t>
            </a:r>
          </a:p>
          <a:p>
            <a:pPr marL="285750" indent="-285750">
              <a:lnSpc>
                <a:spcPts val="2000"/>
              </a:lnSpc>
              <a:buFont typeface="Arial" panose="020B0604020202020204" pitchFamily="34" charset="0"/>
              <a:buChar char="•"/>
              <a:defRPr/>
            </a:pPr>
            <a:r>
              <a:rPr lang="en-US" sz="1400" kern="0" dirty="0">
                <a:solidFill>
                  <a:schemeClr val="bg1"/>
                </a:solidFill>
                <a:ea typeface="Times New Roman"/>
                <a:cs typeface="Arial" panose="020B0604020202020204" pitchFamily="34" charset="0"/>
              </a:rPr>
              <a:t>An OTC value with –OTCXXX at the end links the OTC row to the capped funding source line that is responsible for the OTC funding line</a:t>
            </a:r>
          </a:p>
        </p:txBody>
      </p:sp>
      <p:sp>
        <p:nvSpPr>
          <p:cNvPr id="6" name="Line Callout 1 5"/>
          <p:cNvSpPr/>
          <p:nvPr/>
        </p:nvSpPr>
        <p:spPr>
          <a:xfrm flipH="1">
            <a:off x="10128459" y="1650715"/>
            <a:ext cx="2063541" cy="4302684"/>
          </a:xfrm>
          <a:prstGeom prst="borderCallout1">
            <a:avLst>
              <a:gd name="adj1" fmla="val 57907"/>
              <a:gd name="adj2" fmla="val 4217"/>
              <a:gd name="adj3" fmla="val 58250"/>
              <a:gd name="adj4" fmla="val 204178"/>
            </a:avLst>
          </a:prstGeom>
          <a:solidFill>
            <a:schemeClr val="accent6"/>
          </a:solidFill>
          <a:ln w="25400" cap="sq" cmpd="sng" algn="ctr">
            <a:solidFill>
              <a:schemeClr val="accent6"/>
            </a:solidFill>
            <a:prstDash val="solid"/>
            <a:tailEnd type="triangle" w="lg" len="lg"/>
          </a:ln>
          <a:effectLst/>
        </p:spPr>
        <p:txBody>
          <a:bodyPr rot="0" spcFirstLastPara="0" vert="horz" wrap="square" lIns="91440" tIns="91440" rIns="91440" bIns="91440" numCol="1" spcCol="0" rtlCol="0" fromWordArt="0" anchor="ctr" anchorCtr="0" forceAA="0" compatLnSpc="1">
            <a:prstTxWarp prst="textNoShape">
              <a:avLst/>
            </a:prstTxWarp>
            <a:noAutofit/>
          </a:bodyPr>
          <a:lstStyle/>
          <a:p>
            <a:pPr>
              <a:lnSpc>
                <a:spcPts val="2000"/>
              </a:lnSpc>
              <a:defRPr/>
            </a:pPr>
            <a:r>
              <a:rPr lang="en-US" sz="1400" kern="0" dirty="0">
                <a:solidFill>
                  <a:schemeClr val="bg1"/>
                </a:solidFill>
                <a:ea typeface="Times New Roman"/>
                <a:cs typeface="Arial" panose="020B0604020202020204" pitchFamily="34" charset="0"/>
              </a:rPr>
              <a:t>The </a:t>
            </a:r>
            <a:r>
              <a:rPr lang="en-US" sz="1400" b="1" kern="0" dirty="0">
                <a:solidFill>
                  <a:schemeClr val="bg1"/>
                </a:solidFill>
                <a:ea typeface="Times New Roman"/>
                <a:cs typeface="Arial" panose="020B0604020202020204" pitchFamily="34" charset="0"/>
              </a:rPr>
              <a:t>Percent of Pay </a:t>
            </a:r>
            <a:r>
              <a:rPr lang="en-US" sz="1400" kern="0" dirty="0">
                <a:solidFill>
                  <a:schemeClr val="bg1"/>
                </a:solidFill>
                <a:ea typeface="Times New Roman"/>
                <a:cs typeface="Arial" panose="020B0604020202020204" pitchFamily="34" charset="0"/>
              </a:rPr>
              <a:t>and </a:t>
            </a:r>
            <a:r>
              <a:rPr lang="en-US" sz="1400" b="1" kern="0" dirty="0">
                <a:solidFill>
                  <a:schemeClr val="bg1"/>
                </a:solidFill>
                <a:ea typeface="Times New Roman"/>
                <a:cs typeface="Arial" panose="020B0604020202020204" pitchFamily="34" charset="0"/>
              </a:rPr>
              <a:t>Monthly Rate</a:t>
            </a:r>
            <a:r>
              <a:rPr lang="en-US" sz="1400" kern="0" dirty="0">
                <a:solidFill>
                  <a:schemeClr val="bg1"/>
                </a:solidFill>
                <a:ea typeface="Times New Roman"/>
                <a:cs typeface="Arial" panose="020B0604020202020204" pitchFamily="34" charset="0"/>
              </a:rPr>
              <a:t> that are unaccounted for on the Worksheet are added on a new distribution line, using the over-the-cap default funding source from the </a:t>
            </a:r>
            <a:r>
              <a:rPr lang="en-US" sz="1400" b="1" kern="0" dirty="0">
                <a:solidFill>
                  <a:schemeClr val="bg1"/>
                </a:solidFill>
                <a:ea typeface="Times New Roman"/>
                <a:cs typeface="Arial" panose="020B0604020202020204" pitchFamily="34" charset="0"/>
              </a:rPr>
              <a:t>Default Funding Profile. </a:t>
            </a:r>
            <a:r>
              <a:rPr lang="en-US" sz="1400" kern="0" dirty="0">
                <a:solidFill>
                  <a:schemeClr val="bg1"/>
                </a:solidFill>
                <a:ea typeface="Times New Roman"/>
                <a:cs typeface="Arial" panose="020B0604020202020204" pitchFamily="34" charset="0"/>
              </a:rPr>
              <a:t>You can choose to change the </a:t>
            </a:r>
            <a:r>
              <a:rPr lang="en-US" sz="1400" kern="0" dirty="0" err="1">
                <a:solidFill>
                  <a:schemeClr val="bg1"/>
                </a:solidFill>
                <a:ea typeface="Times New Roman"/>
                <a:cs typeface="Arial" panose="020B0604020202020204" pitchFamily="34" charset="0"/>
              </a:rPr>
              <a:t>chartstring</a:t>
            </a:r>
            <a:r>
              <a:rPr lang="en-US" sz="1400" kern="0" dirty="0">
                <a:solidFill>
                  <a:schemeClr val="bg1"/>
                </a:solidFill>
                <a:ea typeface="Times New Roman"/>
                <a:cs typeface="Arial" panose="020B0604020202020204" pitchFamily="34" charset="0"/>
              </a:rPr>
              <a:t> (funding source) for this line here. </a:t>
            </a:r>
            <a:endParaRPr lang="en-US" sz="1400" kern="0" dirty="0" smtClean="0">
              <a:solidFill>
                <a:schemeClr val="bg1"/>
              </a:solidFill>
              <a:ea typeface="Times New Roman"/>
              <a:cs typeface="Arial" panose="020B0604020202020204" pitchFamily="34" charset="0"/>
            </a:endParaRPr>
          </a:p>
          <a:p>
            <a:pPr>
              <a:lnSpc>
                <a:spcPts val="2000"/>
              </a:lnSpc>
              <a:defRPr/>
            </a:pPr>
            <a:endParaRPr lang="en-US" sz="1400" kern="0" dirty="0">
              <a:solidFill>
                <a:schemeClr val="bg1"/>
              </a:solidFill>
              <a:ea typeface="Times New Roman"/>
              <a:cs typeface="Arial" panose="020B0604020202020204" pitchFamily="34" charset="0"/>
            </a:endParaRPr>
          </a:p>
          <a:p>
            <a:pPr>
              <a:lnSpc>
                <a:spcPts val="2000"/>
              </a:lnSpc>
              <a:defRPr/>
            </a:pPr>
            <a:r>
              <a:rPr lang="en-US" sz="1400" kern="0" dirty="0">
                <a:solidFill>
                  <a:schemeClr val="bg1"/>
                </a:solidFill>
                <a:ea typeface="Times New Roman"/>
                <a:cs typeface="Arial" panose="020B0604020202020204" pitchFamily="34" charset="0"/>
              </a:rPr>
              <a:t>The Percent of Pay and Percent of Effort should total to 100% on the Worksheet.</a:t>
            </a:r>
          </a:p>
        </p:txBody>
      </p:sp>
      <p:sp>
        <p:nvSpPr>
          <p:cNvPr id="7" name="Rectangle 6"/>
          <p:cNvSpPr/>
          <p:nvPr/>
        </p:nvSpPr>
        <p:spPr>
          <a:xfrm>
            <a:off x="266131" y="4746282"/>
            <a:ext cx="859809" cy="252736"/>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196455" y="4755378"/>
            <a:ext cx="932596" cy="252736"/>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ine Callout 1 8"/>
          <p:cNvSpPr/>
          <p:nvPr/>
        </p:nvSpPr>
        <p:spPr>
          <a:xfrm flipH="1">
            <a:off x="3809215" y="928339"/>
            <a:ext cx="3635969" cy="722376"/>
          </a:xfrm>
          <a:prstGeom prst="borderCallout1">
            <a:avLst>
              <a:gd name="adj1" fmla="val 52501"/>
              <a:gd name="adj2" fmla="val 98386"/>
              <a:gd name="adj3" fmla="val 133753"/>
              <a:gd name="adj4" fmla="val 146296"/>
            </a:avLst>
          </a:prstGeom>
          <a:solidFill>
            <a:schemeClr val="accent6"/>
          </a:solidFill>
          <a:ln w="25400" cap="sq" cmpd="sng" algn="ctr">
            <a:solidFill>
              <a:schemeClr val="accent6"/>
            </a:solidFill>
            <a:prstDash val="solid"/>
            <a:tailEnd type="triangle" w="lg" len="lg"/>
          </a:ln>
          <a:effectLst/>
        </p:spPr>
        <p:txBody>
          <a:bodyPr rot="0" spcFirstLastPara="0" vert="horz" wrap="square" lIns="91440" tIns="91440" rIns="91440" bIns="91440" numCol="1" spcCol="0" rtlCol="0" fromWordArt="0" anchor="ctr" anchorCtr="0" forceAA="0" compatLnSpc="1">
            <a:prstTxWarp prst="textNoShape">
              <a:avLst/>
            </a:prstTxWarp>
            <a:noAutofit/>
          </a:bodyPr>
          <a:lstStyle/>
          <a:p>
            <a:pPr>
              <a:defRPr/>
            </a:pPr>
            <a:r>
              <a:rPr lang="en-US" sz="1400" kern="0" dirty="0">
                <a:solidFill>
                  <a:schemeClr val="bg1"/>
                </a:solidFill>
                <a:ea typeface="Times New Roman"/>
                <a:cs typeface="Arial" panose="020B0604020202020204" pitchFamily="34" charset="0"/>
              </a:rPr>
              <a:t>Funding distributions are broken down by each differently funded pay period from the </a:t>
            </a:r>
            <a:r>
              <a:rPr lang="en-US" sz="1400" b="1" kern="0" dirty="0">
                <a:solidFill>
                  <a:schemeClr val="bg1"/>
                </a:solidFill>
                <a:ea typeface="Times New Roman"/>
                <a:cs typeface="Arial" panose="020B0604020202020204" pitchFamily="34" charset="0"/>
              </a:rPr>
              <a:t>Salary Cap / MCOP Funding Worksheet.</a:t>
            </a:r>
            <a:endParaRPr lang="en-US" sz="1400" kern="0" dirty="0">
              <a:solidFill>
                <a:schemeClr val="bg1"/>
              </a:solidFill>
              <a:ea typeface="Times New Roman"/>
              <a:cs typeface="Arial" panose="020B0604020202020204" pitchFamily="34" charset="0"/>
            </a:endParaRPr>
          </a:p>
        </p:txBody>
      </p:sp>
      <p:sp>
        <p:nvSpPr>
          <p:cNvPr id="10" name="Line Callout 1 9"/>
          <p:cNvSpPr/>
          <p:nvPr/>
        </p:nvSpPr>
        <p:spPr>
          <a:xfrm flipH="1">
            <a:off x="3982803" y="4407943"/>
            <a:ext cx="2315639" cy="745082"/>
          </a:xfrm>
          <a:prstGeom prst="borderCallout1">
            <a:avLst>
              <a:gd name="adj1" fmla="val 53889"/>
              <a:gd name="adj2" fmla="val 49660"/>
              <a:gd name="adj3" fmla="val 54477"/>
              <a:gd name="adj4" fmla="val 179859"/>
            </a:avLst>
          </a:prstGeom>
          <a:solidFill>
            <a:schemeClr val="accent6"/>
          </a:solidFill>
          <a:ln w="25400" cap="sq" cmpd="sng" algn="ctr">
            <a:solidFill>
              <a:schemeClr val="accent6"/>
            </a:solidFill>
            <a:prstDash val="solid"/>
            <a:tailEnd type="triangle" w="lg" len="lg"/>
          </a:ln>
          <a:effectLst/>
        </p:spPr>
        <p:txBody>
          <a:bodyPr rot="0" spcFirstLastPara="0" vert="horz" wrap="square" lIns="91440" tIns="91440" rIns="91440" bIns="91440" numCol="1" spcCol="0" rtlCol="0" fromWordArt="0" anchor="ctr" anchorCtr="0" forceAA="0" compatLnSpc="1">
            <a:prstTxWarp prst="textNoShape">
              <a:avLst/>
            </a:prstTxWarp>
            <a:noAutofit/>
          </a:bodyPr>
          <a:lstStyle/>
          <a:p>
            <a:pPr>
              <a:defRPr/>
            </a:pPr>
            <a:r>
              <a:rPr lang="en-US" sz="1400" kern="0" dirty="0">
                <a:solidFill>
                  <a:schemeClr val="bg1"/>
                </a:solidFill>
                <a:ea typeface="Times New Roman"/>
                <a:cs typeface="Arial" panose="020B0604020202020204" pitchFamily="34" charset="0"/>
              </a:rPr>
              <a:t>Click to transfer data to the </a:t>
            </a:r>
            <a:r>
              <a:rPr lang="en-US" sz="1400" b="1" kern="0" dirty="0">
                <a:solidFill>
                  <a:schemeClr val="bg1"/>
                </a:solidFill>
                <a:ea typeface="Times New Roman"/>
                <a:cs typeface="Arial" panose="020B0604020202020204" pitchFamily="34" charset="0"/>
              </a:rPr>
              <a:t>Earnings Distribution</a:t>
            </a:r>
            <a:r>
              <a:rPr lang="en-US" sz="1400" kern="0" dirty="0">
                <a:solidFill>
                  <a:schemeClr val="bg1"/>
                </a:solidFill>
                <a:ea typeface="Times New Roman"/>
                <a:cs typeface="Arial" panose="020B0604020202020204" pitchFamily="34" charset="0"/>
              </a:rPr>
              <a:t> section of the </a:t>
            </a:r>
            <a:r>
              <a:rPr lang="en-US" sz="1400" b="1" kern="0" dirty="0">
                <a:solidFill>
                  <a:schemeClr val="bg1"/>
                </a:solidFill>
                <a:ea typeface="Times New Roman"/>
                <a:cs typeface="Arial" panose="020B0604020202020204" pitchFamily="34" charset="0"/>
              </a:rPr>
              <a:t>Funding Entry</a:t>
            </a:r>
            <a:r>
              <a:rPr lang="en-US" sz="1400" kern="0" dirty="0">
                <a:solidFill>
                  <a:schemeClr val="bg1"/>
                </a:solidFill>
                <a:ea typeface="Times New Roman"/>
                <a:cs typeface="Arial" panose="020B0604020202020204" pitchFamily="34" charset="0"/>
              </a:rPr>
              <a:t> page.</a:t>
            </a:r>
          </a:p>
        </p:txBody>
      </p:sp>
      <p:sp>
        <p:nvSpPr>
          <p:cNvPr id="11" name="Rectangle 10"/>
          <p:cNvSpPr/>
          <p:nvPr/>
        </p:nvSpPr>
        <p:spPr>
          <a:xfrm>
            <a:off x="224905" y="4095750"/>
            <a:ext cx="7766570" cy="158186"/>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860036"/>
      </p:ext>
    </p:extLst>
  </p:cSld>
  <p:clrMapOvr>
    <a:masterClrMapping/>
  </p:clrMapOvr>
  <mc:AlternateContent xmlns:mc="http://schemas.openxmlformats.org/markup-compatibility/2006" xmlns:p14="http://schemas.microsoft.com/office/powerpoint/2010/main">
    <mc:Choice Requires="p14">
      <p:transition spd="med" p14:dur="700" advClick="0" advTm="95310">
        <p:fade/>
      </p:transition>
    </mc:Choice>
    <mc:Fallback xmlns="">
      <p:transition spd="med" advClick="0" advTm="9531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0D22D997-E10D-C744-B916-37F52B1A90C9}"/>
              </a:ext>
            </a:extLst>
          </p:cNvPr>
          <p:cNvCxnSpPr>
            <a:cxnSpLocks/>
          </p:cNvCxnSpPr>
          <p:nvPr/>
        </p:nvCxnSpPr>
        <p:spPr>
          <a:xfrm>
            <a:off x="2432306" y="2867893"/>
            <a:ext cx="7323076" cy="0"/>
          </a:xfrm>
          <a:prstGeom prst="line">
            <a:avLst/>
          </a:prstGeom>
          <a:ln w="28575">
            <a:solidFill>
              <a:schemeClr val="bg2">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972A6AB-9484-104F-B988-E38E9BDA7886}"/>
              </a:ext>
            </a:extLst>
          </p:cNvPr>
          <p:cNvSpPr>
            <a:spLocks noGrp="1"/>
          </p:cNvSpPr>
          <p:nvPr>
            <p:ph type="title"/>
          </p:nvPr>
        </p:nvSpPr>
        <p:spPr/>
        <p:txBody>
          <a:bodyPr/>
          <a:lstStyle/>
          <a:p>
            <a:r>
              <a:rPr lang="en-US" dirty="0"/>
              <a:t>Direct Retro with the Worksheet </a:t>
            </a:r>
            <a:r>
              <a:rPr lang="en-US" b="0" dirty="0"/>
              <a:t>| Key System Steps</a:t>
            </a:r>
          </a:p>
        </p:txBody>
      </p:sp>
      <p:grpSp>
        <p:nvGrpSpPr>
          <p:cNvPr id="11" name="Group 10">
            <a:extLst>
              <a:ext uri="{FF2B5EF4-FFF2-40B4-BE49-F238E27FC236}">
                <a16:creationId xmlns:a16="http://schemas.microsoft.com/office/drawing/2014/main" id="{4F090C6A-4CEB-7441-80E5-4F8D3705199A}"/>
              </a:ext>
            </a:extLst>
          </p:cNvPr>
          <p:cNvGrpSpPr/>
          <p:nvPr/>
        </p:nvGrpSpPr>
        <p:grpSpPr>
          <a:xfrm>
            <a:off x="183831" y="1763049"/>
            <a:ext cx="2248475" cy="2019244"/>
            <a:chOff x="365130" y="2473926"/>
            <a:chExt cx="2248475" cy="2019244"/>
          </a:xfrm>
        </p:grpSpPr>
        <p:sp>
          <p:nvSpPr>
            <p:cNvPr id="3" name="Rounded Rectangle 2">
              <a:extLst>
                <a:ext uri="{FF2B5EF4-FFF2-40B4-BE49-F238E27FC236}">
                  <a16:creationId xmlns:a16="http://schemas.microsoft.com/office/drawing/2014/main" id="{52275483-7B9C-1E4D-9483-E56A3163FAB3}"/>
                </a:ext>
              </a:extLst>
            </p:cNvPr>
            <p:cNvSpPr/>
            <p:nvPr/>
          </p:nvSpPr>
          <p:spPr>
            <a:xfrm>
              <a:off x="556205" y="2664370"/>
              <a:ext cx="2057400" cy="1828800"/>
            </a:xfrm>
            <a:prstGeom prst="roundRect">
              <a:avLst>
                <a:gd name="adj" fmla="val 2902"/>
              </a:avLst>
            </a:prstGeom>
            <a:solidFill>
              <a:srgbClr val="0A80B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Navigate to </a:t>
              </a:r>
              <a:r>
                <a:rPr lang="en-US" b="1" dirty="0"/>
                <a:t>Process Direct Retro </a:t>
              </a:r>
              <a:r>
                <a:rPr lang="en-US" dirty="0"/>
                <a:t>page and click</a:t>
              </a:r>
              <a:r>
                <a:rPr lang="en-US" b="1" dirty="0"/>
                <a:t> Add a New Value </a:t>
              </a:r>
              <a:r>
                <a:rPr lang="en-US" dirty="0"/>
                <a:t>tab</a:t>
              </a:r>
            </a:p>
          </p:txBody>
        </p:sp>
        <p:sp>
          <p:nvSpPr>
            <p:cNvPr id="4" name="Oval 3">
              <a:extLst>
                <a:ext uri="{FF2B5EF4-FFF2-40B4-BE49-F238E27FC236}">
                  <a16:creationId xmlns:a16="http://schemas.microsoft.com/office/drawing/2014/main" id="{E03DF604-65E4-DC4A-8972-E133E1D8C714}"/>
                </a:ext>
              </a:extLst>
            </p:cNvPr>
            <p:cNvSpPr>
              <a:spLocks noChangeAspect="1"/>
            </p:cNvSpPr>
            <p:nvPr/>
          </p:nvSpPr>
          <p:spPr>
            <a:xfrm>
              <a:off x="365130" y="2473926"/>
              <a:ext cx="457200" cy="457200"/>
            </a:xfrm>
            <a:prstGeom prst="ellipse">
              <a:avLst/>
            </a:prstGeom>
            <a:solidFill>
              <a:srgbClr val="C2923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1</a:t>
              </a:r>
              <a:endParaRPr lang="en-US" b="1" dirty="0"/>
            </a:p>
          </p:txBody>
        </p:sp>
      </p:grpSp>
      <p:grpSp>
        <p:nvGrpSpPr>
          <p:cNvPr id="12" name="Group 11">
            <a:extLst>
              <a:ext uri="{FF2B5EF4-FFF2-40B4-BE49-F238E27FC236}">
                <a16:creationId xmlns:a16="http://schemas.microsoft.com/office/drawing/2014/main" id="{5D610D9F-A4A4-8349-9430-FC3A7890FE49}"/>
              </a:ext>
            </a:extLst>
          </p:cNvPr>
          <p:cNvGrpSpPr/>
          <p:nvPr/>
        </p:nvGrpSpPr>
        <p:grpSpPr>
          <a:xfrm>
            <a:off x="2537043" y="1763049"/>
            <a:ext cx="2248475" cy="2019244"/>
            <a:chOff x="3024247" y="2476554"/>
            <a:chExt cx="2248475" cy="2019244"/>
          </a:xfrm>
        </p:grpSpPr>
        <p:sp>
          <p:nvSpPr>
            <p:cNvPr id="5" name="Rounded Rectangle 4">
              <a:extLst>
                <a:ext uri="{FF2B5EF4-FFF2-40B4-BE49-F238E27FC236}">
                  <a16:creationId xmlns:a16="http://schemas.microsoft.com/office/drawing/2014/main" id="{5EB393A4-7314-7A4B-BCB5-A5682AECC7B8}"/>
                </a:ext>
              </a:extLst>
            </p:cNvPr>
            <p:cNvSpPr/>
            <p:nvPr/>
          </p:nvSpPr>
          <p:spPr>
            <a:xfrm>
              <a:off x="3215322" y="2666998"/>
              <a:ext cx="2057400" cy="1828800"/>
            </a:xfrm>
            <a:prstGeom prst="roundRect">
              <a:avLst>
                <a:gd name="adj" fmla="val 2902"/>
              </a:avLst>
            </a:prstGeom>
            <a:solidFill>
              <a:srgbClr val="0A80B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Click </a:t>
              </a:r>
              <a:r>
                <a:rPr lang="en-US" b="1" dirty="0"/>
                <a:t>Add</a:t>
              </a:r>
              <a:r>
                <a:rPr lang="en-US" dirty="0"/>
                <a:t> to display </a:t>
              </a:r>
              <a:r>
                <a:rPr lang="en-US" b="1" dirty="0"/>
                <a:t>Process Direct Retro Distribution </a:t>
              </a:r>
              <a:r>
                <a:rPr lang="en-US" dirty="0"/>
                <a:t>page</a:t>
              </a:r>
              <a:endParaRPr lang="en-US" b="1" dirty="0"/>
            </a:p>
          </p:txBody>
        </p:sp>
        <p:sp>
          <p:nvSpPr>
            <p:cNvPr id="6" name="Oval 5">
              <a:extLst>
                <a:ext uri="{FF2B5EF4-FFF2-40B4-BE49-F238E27FC236}">
                  <a16:creationId xmlns:a16="http://schemas.microsoft.com/office/drawing/2014/main" id="{23D11374-B9FB-5243-AA0F-D410404343BE}"/>
                </a:ext>
              </a:extLst>
            </p:cNvPr>
            <p:cNvSpPr>
              <a:spLocks noChangeAspect="1"/>
            </p:cNvSpPr>
            <p:nvPr/>
          </p:nvSpPr>
          <p:spPr>
            <a:xfrm>
              <a:off x="3024247" y="2476554"/>
              <a:ext cx="457200" cy="457200"/>
            </a:xfrm>
            <a:prstGeom prst="ellipse">
              <a:avLst/>
            </a:prstGeom>
            <a:solidFill>
              <a:srgbClr val="C2923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2</a:t>
              </a:r>
            </a:p>
          </p:txBody>
        </p:sp>
      </p:grpSp>
      <p:grpSp>
        <p:nvGrpSpPr>
          <p:cNvPr id="13" name="Group 12">
            <a:extLst>
              <a:ext uri="{FF2B5EF4-FFF2-40B4-BE49-F238E27FC236}">
                <a16:creationId xmlns:a16="http://schemas.microsoft.com/office/drawing/2014/main" id="{DC0A5FBB-361B-9A42-8D86-13FCA9419D59}"/>
              </a:ext>
            </a:extLst>
          </p:cNvPr>
          <p:cNvGrpSpPr/>
          <p:nvPr/>
        </p:nvGrpSpPr>
        <p:grpSpPr>
          <a:xfrm>
            <a:off x="4890255" y="1763049"/>
            <a:ext cx="2248475" cy="2019244"/>
            <a:chOff x="5636068" y="2476556"/>
            <a:chExt cx="2248475" cy="2019244"/>
          </a:xfrm>
        </p:grpSpPr>
        <p:sp>
          <p:nvSpPr>
            <p:cNvPr id="7" name="Rounded Rectangle 6">
              <a:extLst>
                <a:ext uri="{FF2B5EF4-FFF2-40B4-BE49-F238E27FC236}">
                  <a16:creationId xmlns:a16="http://schemas.microsoft.com/office/drawing/2014/main" id="{0D3D9AC3-D3C7-CA45-92A2-88E5BD3B757C}"/>
                </a:ext>
              </a:extLst>
            </p:cNvPr>
            <p:cNvSpPr/>
            <p:nvPr/>
          </p:nvSpPr>
          <p:spPr>
            <a:xfrm>
              <a:off x="5827143" y="2667000"/>
              <a:ext cx="2057400" cy="1828800"/>
            </a:xfrm>
            <a:prstGeom prst="roundRect">
              <a:avLst>
                <a:gd name="adj" fmla="val 2902"/>
              </a:avLst>
            </a:prstGeom>
            <a:solidFill>
              <a:srgbClr val="0A80B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Search for appropriate payroll data and select applicable transactions​</a:t>
              </a:r>
            </a:p>
          </p:txBody>
        </p:sp>
        <p:sp>
          <p:nvSpPr>
            <p:cNvPr id="8" name="Oval 7">
              <a:extLst>
                <a:ext uri="{FF2B5EF4-FFF2-40B4-BE49-F238E27FC236}">
                  <a16:creationId xmlns:a16="http://schemas.microsoft.com/office/drawing/2014/main" id="{788F88C1-47A0-C84B-A19E-CA541F2EB077}"/>
                </a:ext>
              </a:extLst>
            </p:cNvPr>
            <p:cNvSpPr>
              <a:spLocks noChangeAspect="1"/>
            </p:cNvSpPr>
            <p:nvPr/>
          </p:nvSpPr>
          <p:spPr>
            <a:xfrm>
              <a:off x="5636068" y="2476556"/>
              <a:ext cx="457200" cy="457200"/>
            </a:xfrm>
            <a:prstGeom prst="ellipse">
              <a:avLst/>
            </a:prstGeom>
            <a:solidFill>
              <a:srgbClr val="C2923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3</a:t>
              </a:r>
            </a:p>
          </p:txBody>
        </p:sp>
      </p:grpSp>
      <p:grpSp>
        <p:nvGrpSpPr>
          <p:cNvPr id="14" name="Group 13">
            <a:extLst>
              <a:ext uri="{FF2B5EF4-FFF2-40B4-BE49-F238E27FC236}">
                <a16:creationId xmlns:a16="http://schemas.microsoft.com/office/drawing/2014/main" id="{34760CF7-8220-F040-ADAD-35DD327F2F66}"/>
              </a:ext>
            </a:extLst>
          </p:cNvPr>
          <p:cNvGrpSpPr/>
          <p:nvPr/>
        </p:nvGrpSpPr>
        <p:grpSpPr>
          <a:xfrm>
            <a:off x="7243467" y="1763049"/>
            <a:ext cx="2248475" cy="2019244"/>
            <a:chOff x="8279420" y="2476556"/>
            <a:chExt cx="2248475" cy="2019244"/>
          </a:xfrm>
        </p:grpSpPr>
        <p:sp>
          <p:nvSpPr>
            <p:cNvPr id="9" name="Rounded Rectangle 8">
              <a:extLst>
                <a:ext uri="{FF2B5EF4-FFF2-40B4-BE49-F238E27FC236}">
                  <a16:creationId xmlns:a16="http://schemas.microsoft.com/office/drawing/2014/main" id="{21ABF82A-04CF-A042-888E-E30FDE1BF2C7}"/>
                </a:ext>
              </a:extLst>
            </p:cNvPr>
            <p:cNvSpPr/>
            <p:nvPr/>
          </p:nvSpPr>
          <p:spPr>
            <a:xfrm>
              <a:off x="8470495" y="2667000"/>
              <a:ext cx="2057400" cy="1828800"/>
            </a:xfrm>
            <a:prstGeom prst="roundRect">
              <a:avLst>
                <a:gd name="adj" fmla="val 2902"/>
              </a:avLst>
            </a:prstGeom>
            <a:solidFill>
              <a:srgbClr val="0A80B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Run</a:t>
              </a:r>
              <a:r>
                <a:rPr lang="en-US" dirty="0"/>
                <a:t> the process to display </a:t>
              </a:r>
              <a:r>
                <a:rPr lang="en-US" b="1" dirty="0"/>
                <a:t>Retro Distribution </a:t>
              </a:r>
              <a:r>
                <a:rPr lang="en-US" dirty="0"/>
                <a:t>component</a:t>
              </a:r>
            </a:p>
          </p:txBody>
        </p:sp>
        <p:sp>
          <p:nvSpPr>
            <p:cNvPr id="10" name="Oval 9">
              <a:extLst>
                <a:ext uri="{FF2B5EF4-FFF2-40B4-BE49-F238E27FC236}">
                  <a16:creationId xmlns:a16="http://schemas.microsoft.com/office/drawing/2014/main" id="{97CB82CF-8BC3-8748-B68C-F5A0DD51092D}"/>
                </a:ext>
              </a:extLst>
            </p:cNvPr>
            <p:cNvSpPr>
              <a:spLocks noChangeAspect="1"/>
            </p:cNvSpPr>
            <p:nvPr/>
          </p:nvSpPr>
          <p:spPr>
            <a:xfrm>
              <a:off x="8279420" y="2476556"/>
              <a:ext cx="457200" cy="457200"/>
            </a:xfrm>
            <a:prstGeom prst="ellipse">
              <a:avLst/>
            </a:prstGeom>
            <a:solidFill>
              <a:srgbClr val="C2923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4</a:t>
              </a:r>
            </a:p>
          </p:txBody>
        </p:sp>
      </p:grpSp>
      <p:grpSp>
        <p:nvGrpSpPr>
          <p:cNvPr id="20" name="Group 19">
            <a:extLst>
              <a:ext uri="{FF2B5EF4-FFF2-40B4-BE49-F238E27FC236}">
                <a16:creationId xmlns:a16="http://schemas.microsoft.com/office/drawing/2014/main" id="{10505A0B-D046-114C-9C76-9BEA94BBAF61}"/>
              </a:ext>
            </a:extLst>
          </p:cNvPr>
          <p:cNvGrpSpPr/>
          <p:nvPr/>
        </p:nvGrpSpPr>
        <p:grpSpPr>
          <a:xfrm>
            <a:off x="9596679" y="1770932"/>
            <a:ext cx="2216103" cy="2011361"/>
            <a:chOff x="8279419" y="2476556"/>
            <a:chExt cx="2668151" cy="2011361"/>
          </a:xfrm>
        </p:grpSpPr>
        <p:sp>
          <p:nvSpPr>
            <p:cNvPr id="21" name="Rounded Rectangle 20">
              <a:extLst>
                <a:ext uri="{FF2B5EF4-FFF2-40B4-BE49-F238E27FC236}">
                  <a16:creationId xmlns:a16="http://schemas.microsoft.com/office/drawing/2014/main" id="{B671C9CC-2B6F-D445-AAAC-2F21C129A7D7}"/>
                </a:ext>
              </a:extLst>
            </p:cNvPr>
            <p:cNvSpPr/>
            <p:nvPr/>
          </p:nvSpPr>
          <p:spPr>
            <a:xfrm>
              <a:off x="8470495" y="2659117"/>
              <a:ext cx="2477075" cy="1828800"/>
            </a:xfrm>
            <a:prstGeom prst="roundRect">
              <a:avLst>
                <a:gd name="adj" fmla="val 2902"/>
              </a:avLst>
            </a:prstGeom>
            <a:solidFill>
              <a:srgbClr val="0A80B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Enter </a:t>
              </a:r>
              <a:r>
                <a:rPr lang="en-US" b="1" dirty="0"/>
                <a:t>New Data</a:t>
              </a:r>
              <a:r>
                <a:rPr lang="en-US" dirty="0"/>
                <a:t> using the </a:t>
              </a:r>
              <a:r>
                <a:rPr lang="en-US" b="1" dirty="0"/>
                <a:t>Direct Retro Salary Cap/MCOP Worksheet </a:t>
              </a:r>
              <a:endParaRPr lang="en-US" dirty="0"/>
            </a:p>
          </p:txBody>
        </p:sp>
        <p:sp>
          <p:nvSpPr>
            <p:cNvPr id="22" name="Oval 21">
              <a:extLst>
                <a:ext uri="{FF2B5EF4-FFF2-40B4-BE49-F238E27FC236}">
                  <a16:creationId xmlns:a16="http://schemas.microsoft.com/office/drawing/2014/main" id="{0B7FF525-1E40-9B44-AE47-03819020AF3A}"/>
                </a:ext>
              </a:extLst>
            </p:cNvPr>
            <p:cNvSpPr>
              <a:spLocks/>
            </p:cNvSpPr>
            <p:nvPr/>
          </p:nvSpPr>
          <p:spPr>
            <a:xfrm>
              <a:off x="8279419" y="2476556"/>
              <a:ext cx="550461" cy="457200"/>
            </a:xfrm>
            <a:prstGeom prst="ellipse">
              <a:avLst/>
            </a:prstGeom>
            <a:solidFill>
              <a:srgbClr val="C2923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5</a:t>
              </a:r>
            </a:p>
          </p:txBody>
        </p:sp>
      </p:grpSp>
      <p:cxnSp>
        <p:nvCxnSpPr>
          <p:cNvPr id="19" name="Straight Connector 18">
            <a:extLst>
              <a:ext uri="{FF2B5EF4-FFF2-40B4-BE49-F238E27FC236}">
                <a16:creationId xmlns:a16="http://schemas.microsoft.com/office/drawing/2014/main" id="{0D22D997-E10D-C744-B916-37F52B1A90C9}"/>
              </a:ext>
            </a:extLst>
          </p:cNvPr>
          <p:cNvCxnSpPr>
            <a:cxnSpLocks/>
          </p:cNvCxnSpPr>
          <p:nvPr/>
        </p:nvCxnSpPr>
        <p:spPr>
          <a:xfrm>
            <a:off x="2537043" y="5069698"/>
            <a:ext cx="7323076" cy="0"/>
          </a:xfrm>
          <a:prstGeom prst="line">
            <a:avLst/>
          </a:prstGeom>
          <a:ln w="28575">
            <a:solidFill>
              <a:schemeClr val="bg2">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4F090C6A-4CEB-7441-80E5-4F8D3705199A}"/>
              </a:ext>
            </a:extLst>
          </p:cNvPr>
          <p:cNvGrpSpPr/>
          <p:nvPr/>
        </p:nvGrpSpPr>
        <p:grpSpPr>
          <a:xfrm>
            <a:off x="288568" y="3964854"/>
            <a:ext cx="2248475" cy="2019244"/>
            <a:chOff x="365130" y="2473926"/>
            <a:chExt cx="2248475" cy="2019244"/>
          </a:xfrm>
        </p:grpSpPr>
        <p:sp>
          <p:nvSpPr>
            <p:cNvPr id="24" name="Rounded Rectangle 23">
              <a:extLst>
                <a:ext uri="{FF2B5EF4-FFF2-40B4-BE49-F238E27FC236}">
                  <a16:creationId xmlns:a16="http://schemas.microsoft.com/office/drawing/2014/main" id="{52275483-7B9C-1E4D-9483-E56A3163FAB3}"/>
                </a:ext>
              </a:extLst>
            </p:cNvPr>
            <p:cNvSpPr/>
            <p:nvPr/>
          </p:nvSpPr>
          <p:spPr>
            <a:xfrm>
              <a:off x="556205" y="2664370"/>
              <a:ext cx="2057400" cy="1828800"/>
            </a:xfrm>
            <a:prstGeom prst="roundRect">
              <a:avLst>
                <a:gd name="adj" fmla="val 2902"/>
              </a:avLst>
            </a:prstGeom>
            <a:solidFill>
              <a:srgbClr val="0A80B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Review </a:t>
              </a:r>
              <a:r>
                <a:rPr lang="en-US" b="1" dirty="0"/>
                <a:t>Preview Direct Retro Distribution </a:t>
              </a:r>
              <a:r>
                <a:rPr lang="en-US" dirty="0"/>
                <a:t>and enter OTC fund sources</a:t>
              </a:r>
            </a:p>
          </p:txBody>
        </p:sp>
        <p:sp>
          <p:nvSpPr>
            <p:cNvPr id="25" name="Oval 24">
              <a:extLst>
                <a:ext uri="{FF2B5EF4-FFF2-40B4-BE49-F238E27FC236}">
                  <a16:creationId xmlns:a16="http://schemas.microsoft.com/office/drawing/2014/main" id="{E03DF604-65E4-DC4A-8972-E133E1D8C714}"/>
                </a:ext>
              </a:extLst>
            </p:cNvPr>
            <p:cNvSpPr>
              <a:spLocks noChangeAspect="1"/>
            </p:cNvSpPr>
            <p:nvPr/>
          </p:nvSpPr>
          <p:spPr>
            <a:xfrm>
              <a:off x="365130" y="2473926"/>
              <a:ext cx="457200" cy="457200"/>
            </a:xfrm>
            <a:prstGeom prst="ellipse">
              <a:avLst/>
            </a:prstGeom>
            <a:solidFill>
              <a:srgbClr val="C2923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6</a:t>
              </a:r>
              <a:endParaRPr lang="en-US" b="1" dirty="0"/>
            </a:p>
          </p:txBody>
        </p:sp>
      </p:grpSp>
      <p:grpSp>
        <p:nvGrpSpPr>
          <p:cNvPr id="26" name="Group 25">
            <a:extLst>
              <a:ext uri="{FF2B5EF4-FFF2-40B4-BE49-F238E27FC236}">
                <a16:creationId xmlns:a16="http://schemas.microsoft.com/office/drawing/2014/main" id="{5D610D9F-A4A4-8349-9430-FC3A7890FE49}"/>
              </a:ext>
            </a:extLst>
          </p:cNvPr>
          <p:cNvGrpSpPr/>
          <p:nvPr/>
        </p:nvGrpSpPr>
        <p:grpSpPr>
          <a:xfrm>
            <a:off x="2641780" y="3964854"/>
            <a:ext cx="2248475" cy="2019244"/>
            <a:chOff x="3024247" y="2476554"/>
            <a:chExt cx="2248475" cy="2019244"/>
          </a:xfrm>
        </p:grpSpPr>
        <p:sp>
          <p:nvSpPr>
            <p:cNvPr id="27" name="Rounded Rectangle 26">
              <a:extLst>
                <a:ext uri="{FF2B5EF4-FFF2-40B4-BE49-F238E27FC236}">
                  <a16:creationId xmlns:a16="http://schemas.microsoft.com/office/drawing/2014/main" id="{5EB393A4-7314-7A4B-BCB5-A5682AECC7B8}"/>
                </a:ext>
              </a:extLst>
            </p:cNvPr>
            <p:cNvSpPr/>
            <p:nvPr/>
          </p:nvSpPr>
          <p:spPr>
            <a:xfrm>
              <a:off x="3215322" y="2666998"/>
              <a:ext cx="2057400" cy="1828800"/>
            </a:xfrm>
            <a:prstGeom prst="roundRect">
              <a:avLst>
                <a:gd name="adj" fmla="val 2902"/>
              </a:avLst>
            </a:prstGeom>
            <a:solidFill>
              <a:srgbClr val="0A80B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Click </a:t>
              </a:r>
              <a:r>
                <a:rPr lang="en-US" b="1" dirty="0"/>
                <a:t>Submit to Direct Retro Page</a:t>
              </a:r>
              <a:endParaRPr lang="en-US" dirty="0"/>
            </a:p>
          </p:txBody>
        </p:sp>
        <p:sp>
          <p:nvSpPr>
            <p:cNvPr id="28" name="Oval 27">
              <a:extLst>
                <a:ext uri="{FF2B5EF4-FFF2-40B4-BE49-F238E27FC236}">
                  <a16:creationId xmlns:a16="http://schemas.microsoft.com/office/drawing/2014/main" id="{23D11374-B9FB-5243-AA0F-D410404343BE}"/>
                </a:ext>
              </a:extLst>
            </p:cNvPr>
            <p:cNvSpPr>
              <a:spLocks noChangeAspect="1"/>
            </p:cNvSpPr>
            <p:nvPr/>
          </p:nvSpPr>
          <p:spPr>
            <a:xfrm>
              <a:off x="3024247" y="2476554"/>
              <a:ext cx="457200" cy="457200"/>
            </a:xfrm>
            <a:prstGeom prst="ellipse">
              <a:avLst/>
            </a:prstGeom>
            <a:solidFill>
              <a:srgbClr val="C2923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7</a:t>
              </a:r>
            </a:p>
          </p:txBody>
        </p:sp>
      </p:grpSp>
      <p:grpSp>
        <p:nvGrpSpPr>
          <p:cNvPr id="29" name="Group 28">
            <a:extLst>
              <a:ext uri="{FF2B5EF4-FFF2-40B4-BE49-F238E27FC236}">
                <a16:creationId xmlns:a16="http://schemas.microsoft.com/office/drawing/2014/main" id="{DC0A5FBB-361B-9A42-8D86-13FCA9419D59}"/>
              </a:ext>
            </a:extLst>
          </p:cNvPr>
          <p:cNvGrpSpPr/>
          <p:nvPr/>
        </p:nvGrpSpPr>
        <p:grpSpPr>
          <a:xfrm>
            <a:off x="4994992" y="3964854"/>
            <a:ext cx="2248475" cy="2019244"/>
            <a:chOff x="5636068" y="2476556"/>
            <a:chExt cx="2248475" cy="2019244"/>
          </a:xfrm>
        </p:grpSpPr>
        <p:sp>
          <p:nvSpPr>
            <p:cNvPr id="30" name="Rounded Rectangle 29">
              <a:extLst>
                <a:ext uri="{FF2B5EF4-FFF2-40B4-BE49-F238E27FC236}">
                  <a16:creationId xmlns:a16="http://schemas.microsoft.com/office/drawing/2014/main" id="{0D3D9AC3-D3C7-CA45-92A2-88E5BD3B757C}"/>
                </a:ext>
              </a:extLst>
            </p:cNvPr>
            <p:cNvSpPr/>
            <p:nvPr/>
          </p:nvSpPr>
          <p:spPr>
            <a:xfrm>
              <a:off x="5827143" y="2667000"/>
              <a:ext cx="2057400" cy="1828800"/>
            </a:xfrm>
            <a:prstGeom prst="roundRect">
              <a:avLst>
                <a:gd name="adj" fmla="val 2902"/>
              </a:avLst>
            </a:prstGeom>
            <a:solidFill>
              <a:srgbClr val="0A80B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Finish entering </a:t>
              </a:r>
              <a:r>
                <a:rPr lang="en-US" b="1" dirty="0"/>
                <a:t>New Data </a:t>
              </a:r>
              <a:r>
                <a:rPr lang="en-US" dirty="0"/>
                <a:t>and </a:t>
              </a:r>
              <a:r>
                <a:rPr lang="en-US" b="1" dirty="0"/>
                <a:t>Check Balance</a:t>
              </a:r>
              <a:endParaRPr lang="en-US" dirty="0"/>
            </a:p>
          </p:txBody>
        </p:sp>
        <p:sp>
          <p:nvSpPr>
            <p:cNvPr id="31" name="Oval 30">
              <a:extLst>
                <a:ext uri="{FF2B5EF4-FFF2-40B4-BE49-F238E27FC236}">
                  <a16:creationId xmlns:a16="http://schemas.microsoft.com/office/drawing/2014/main" id="{788F88C1-47A0-C84B-A19E-CA541F2EB077}"/>
                </a:ext>
              </a:extLst>
            </p:cNvPr>
            <p:cNvSpPr>
              <a:spLocks noChangeAspect="1"/>
            </p:cNvSpPr>
            <p:nvPr/>
          </p:nvSpPr>
          <p:spPr>
            <a:xfrm>
              <a:off x="5636068" y="2476556"/>
              <a:ext cx="457200" cy="457200"/>
            </a:xfrm>
            <a:prstGeom prst="ellipse">
              <a:avLst/>
            </a:prstGeom>
            <a:solidFill>
              <a:srgbClr val="C2923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8</a:t>
              </a:r>
            </a:p>
          </p:txBody>
        </p:sp>
      </p:grpSp>
      <p:grpSp>
        <p:nvGrpSpPr>
          <p:cNvPr id="32" name="Group 31">
            <a:extLst>
              <a:ext uri="{FF2B5EF4-FFF2-40B4-BE49-F238E27FC236}">
                <a16:creationId xmlns:a16="http://schemas.microsoft.com/office/drawing/2014/main" id="{34760CF7-8220-F040-ADAD-35DD327F2F66}"/>
              </a:ext>
            </a:extLst>
          </p:cNvPr>
          <p:cNvGrpSpPr/>
          <p:nvPr/>
        </p:nvGrpSpPr>
        <p:grpSpPr>
          <a:xfrm>
            <a:off x="7348204" y="3964854"/>
            <a:ext cx="2248475" cy="2019244"/>
            <a:chOff x="8279420" y="2476556"/>
            <a:chExt cx="2248475" cy="2019244"/>
          </a:xfrm>
        </p:grpSpPr>
        <p:sp>
          <p:nvSpPr>
            <p:cNvPr id="33" name="Rounded Rectangle 32">
              <a:extLst>
                <a:ext uri="{FF2B5EF4-FFF2-40B4-BE49-F238E27FC236}">
                  <a16:creationId xmlns:a16="http://schemas.microsoft.com/office/drawing/2014/main" id="{21ABF82A-04CF-A042-888E-E30FDE1BF2C7}"/>
                </a:ext>
              </a:extLst>
            </p:cNvPr>
            <p:cNvSpPr/>
            <p:nvPr/>
          </p:nvSpPr>
          <p:spPr>
            <a:xfrm>
              <a:off x="8470495" y="2667000"/>
              <a:ext cx="2057400" cy="1828800"/>
            </a:xfrm>
            <a:prstGeom prst="roundRect">
              <a:avLst>
                <a:gd name="adj" fmla="val 2902"/>
              </a:avLst>
            </a:prstGeom>
            <a:solidFill>
              <a:srgbClr val="0A80B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Attach supporting documents, enter comments, choose </a:t>
              </a:r>
              <a:r>
                <a:rPr lang="en-US" b="1" dirty="0"/>
                <a:t>Reason</a:t>
              </a:r>
              <a:r>
                <a:rPr lang="en-US" dirty="0"/>
                <a:t> and </a:t>
              </a:r>
            </a:p>
            <a:p>
              <a:pPr algn="ctr"/>
              <a:r>
                <a:rPr lang="en-US" dirty="0"/>
                <a:t>click</a:t>
              </a:r>
              <a:r>
                <a:rPr lang="en-US" b="1" dirty="0"/>
                <a:t> Save</a:t>
              </a:r>
              <a:endParaRPr lang="en-US" dirty="0"/>
            </a:p>
          </p:txBody>
        </p:sp>
        <p:sp>
          <p:nvSpPr>
            <p:cNvPr id="34" name="Oval 33">
              <a:extLst>
                <a:ext uri="{FF2B5EF4-FFF2-40B4-BE49-F238E27FC236}">
                  <a16:creationId xmlns:a16="http://schemas.microsoft.com/office/drawing/2014/main" id="{97CB82CF-8BC3-8748-B68C-F5A0DD51092D}"/>
                </a:ext>
              </a:extLst>
            </p:cNvPr>
            <p:cNvSpPr>
              <a:spLocks noChangeAspect="1"/>
            </p:cNvSpPr>
            <p:nvPr/>
          </p:nvSpPr>
          <p:spPr>
            <a:xfrm>
              <a:off x="8279420" y="2476556"/>
              <a:ext cx="457200" cy="457200"/>
            </a:xfrm>
            <a:prstGeom prst="ellipse">
              <a:avLst/>
            </a:prstGeom>
            <a:solidFill>
              <a:srgbClr val="C2923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9</a:t>
              </a:r>
            </a:p>
          </p:txBody>
        </p:sp>
      </p:grpSp>
      <p:grpSp>
        <p:nvGrpSpPr>
          <p:cNvPr id="35" name="Group 34">
            <a:extLst>
              <a:ext uri="{FF2B5EF4-FFF2-40B4-BE49-F238E27FC236}">
                <a16:creationId xmlns:a16="http://schemas.microsoft.com/office/drawing/2014/main" id="{10505A0B-D046-114C-9C76-9BEA94BBAF61}"/>
              </a:ext>
            </a:extLst>
          </p:cNvPr>
          <p:cNvGrpSpPr/>
          <p:nvPr/>
        </p:nvGrpSpPr>
        <p:grpSpPr>
          <a:xfrm>
            <a:off x="9701416" y="3972737"/>
            <a:ext cx="2216103" cy="2011361"/>
            <a:chOff x="8279419" y="2476556"/>
            <a:chExt cx="2668151" cy="2011361"/>
          </a:xfrm>
        </p:grpSpPr>
        <p:sp>
          <p:nvSpPr>
            <p:cNvPr id="36" name="Rounded Rectangle 35">
              <a:extLst>
                <a:ext uri="{FF2B5EF4-FFF2-40B4-BE49-F238E27FC236}">
                  <a16:creationId xmlns:a16="http://schemas.microsoft.com/office/drawing/2014/main" id="{B671C9CC-2B6F-D445-AAAC-2F21C129A7D7}"/>
                </a:ext>
              </a:extLst>
            </p:cNvPr>
            <p:cNvSpPr/>
            <p:nvPr/>
          </p:nvSpPr>
          <p:spPr>
            <a:xfrm>
              <a:off x="8470495" y="2659117"/>
              <a:ext cx="2477075" cy="1828800"/>
            </a:xfrm>
            <a:prstGeom prst="roundRect">
              <a:avLst>
                <a:gd name="adj" fmla="val 2902"/>
              </a:avLst>
            </a:prstGeom>
            <a:solidFill>
              <a:srgbClr val="0A80B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Submit </a:t>
              </a:r>
              <a:r>
                <a:rPr lang="en-US" dirty="0"/>
                <a:t>for review and approval</a:t>
              </a:r>
            </a:p>
          </p:txBody>
        </p:sp>
        <p:sp>
          <p:nvSpPr>
            <p:cNvPr id="37" name="Oval 36">
              <a:extLst>
                <a:ext uri="{FF2B5EF4-FFF2-40B4-BE49-F238E27FC236}">
                  <a16:creationId xmlns:a16="http://schemas.microsoft.com/office/drawing/2014/main" id="{0B7FF525-1E40-9B44-AE47-03819020AF3A}"/>
                </a:ext>
              </a:extLst>
            </p:cNvPr>
            <p:cNvSpPr>
              <a:spLocks/>
            </p:cNvSpPr>
            <p:nvPr/>
          </p:nvSpPr>
          <p:spPr>
            <a:xfrm>
              <a:off x="8279419" y="2476556"/>
              <a:ext cx="550461" cy="457200"/>
            </a:xfrm>
            <a:prstGeom prst="ellipse">
              <a:avLst/>
            </a:prstGeom>
            <a:solidFill>
              <a:srgbClr val="C2923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p>
          </p:txBody>
        </p:sp>
      </p:grpSp>
      <p:sp>
        <p:nvSpPr>
          <p:cNvPr id="15" name="Rectangle 14"/>
          <p:cNvSpPr/>
          <p:nvPr/>
        </p:nvSpPr>
        <p:spPr>
          <a:xfrm>
            <a:off x="9664095" y="4014300"/>
            <a:ext cx="517988" cy="369332"/>
          </a:xfrm>
          <a:prstGeom prst="rect">
            <a:avLst/>
          </a:prstGeom>
        </p:spPr>
        <p:txBody>
          <a:bodyPr wrap="square">
            <a:spAutoFit/>
          </a:bodyPr>
          <a:lstStyle/>
          <a:p>
            <a:pPr algn="ctr"/>
            <a:r>
              <a:rPr lang="en-US" b="1" dirty="0">
                <a:solidFill>
                  <a:schemeClr val="bg1"/>
                </a:solidFill>
              </a:rPr>
              <a:t>10</a:t>
            </a:r>
          </a:p>
        </p:txBody>
      </p:sp>
      <p:sp>
        <p:nvSpPr>
          <p:cNvPr id="17" name="Slide Number Placeholder 16"/>
          <p:cNvSpPr>
            <a:spLocks noGrp="1"/>
          </p:cNvSpPr>
          <p:nvPr>
            <p:ph type="sldNum" sz="quarter" idx="4"/>
          </p:nvPr>
        </p:nvSpPr>
        <p:spPr/>
        <p:txBody>
          <a:bodyPr/>
          <a:lstStyle/>
          <a:p>
            <a:fld id="{F67B021E-7C74-E446-8D52-EB81D6AEFAE5}" type="slidenum">
              <a:rPr lang="en-US" smtClean="0"/>
              <a:pPr/>
              <a:t>11</a:t>
            </a:fld>
            <a:endParaRPr lang="en-US"/>
          </a:p>
        </p:txBody>
      </p:sp>
    </p:spTree>
    <p:extLst>
      <p:ext uri="{BB962C8B-B14F-4D97-AF65-F5344CB8AC3E}">
        <p14:creationId xmlns:p14="http://schemas.microsoft.com/office/powerpoint/2010/main" val="3221523704"/>
      </p:ext>
    </p:extLst>
  </p:cSld>
  <p:clrMapOvr>
    <a:masterClrMapping/>
  </p:clrMapOvr>
  <mc:AlternateContent xmlns:mc="http://schemas.openxmlformats.org/markup-compatibility/2006" xmlns:p14="http://schemas.microsoft.com/office/powerpoint/2010/main">
    <mc:Choice Requires="p14">
      <p:transition spd="med" p14:dur="700" advClick="0" advTm="84860">
        <p:fade/>
      </p:transition>
    </mc:Choice>
    <mc:Fallback xmlns="">
      <p:transition spd="med" advClick="0" advTm="8486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765F875E-9C80-0C47-A405-EC9808D22327}"/>
              </a:ext>
            </a:extLst>
          </p:cNvPr>
          <p:cNvSpPr>
            <a:spLocks noGrp="1"/>
          </p:cNvSpPr>
          <p:nvPr>
            <p:ph type="title"/>
          </p:nvPr>
        </p:nvSpPr>
        <p:spPr/>
        <p:txBody>
          <a:bodyPr/>
          <a:lstStyle/>
          <a:p>
            <a:r>
              <a:rPr lang="en-US" b="0" dirty="0"/>
              <a:t>Retro Distribute Earnings Page</a:t>
            </a:r>
          </a:p>
        </p:txBody>
      </p:sp>
      <p:grpSp>
        <p:nvGrpSpPr>
          <p:cNvPr id="2" name="Group 1"/>
          <p:cNvGrpSpPr/>
          <p:nvPr/>
        </p:nvGrpSpPr>
        <p:grpSpPr>
          <a:xfrm>
            <a:off x="2231075" y="1083292"/>
            <a:ext cx="7779026" cy="5441389"/>
            <a:chOff x="1577010" y="922871"/>
            <a:chExt cx="7779026" cy="5441389"/>
          </a:xfrm>
        </p:grpSpPr>
        <p:pic>
          <p:nvPicPr>
            <p:cNvPr id="4" name="Picture 3"/>
            <p:cNvPicPr>
              <a:picLocks noChangeAspect="1"/>
            </p:cNvPicPr>
            <p:nvPr/>
          </p:nvPicPr>
          <p:blipFill rotWithShape="1">
            <a:blip r:embed="rId3"/>
            <a:srcRect l="-276" r="1502" b="11523"/>
            <a:stretch/>
          </p:blipFill>
          <p:spPr>
            <a:xfrm>
              <a:off x="1577010" y="922871"/>
              <a:ext cx="7779026" cy="3583631"/>
            </a:xfrm>
            <a:prstGeom prst="rect">
              <a:avLst/>
            </a:prstGeom>
          </p:spPr>
        </p:pic>
        <p:pic>
          <p:nvPicPr>
            <p:cNvPr id="7" name="Picture 6"/>
            <p:cNvPicPr>
              <a:picLocks noChangeAspect="1"/>
            </p:cNvPicPr>
            <p:nvPr/>
          </p:nvPicPr>
          <p:blipFill rotWithShape="1">
            <a:blip r:embed="rId4"/>
            <a:srcRect l="-80" t="35564" r="39972" b="9479"/>
            <a:stretch/>
          </p:blipFill>
          <p:spPr>
            <a:xfrm>
              <a:off x="1691953" y="4506502"/>
              <a:ext cx="4139004" cy="1857758"/>
            </a:xfrm>
            <a:prstGeom prst="rect">
              <a:avLst/>
            </a:prstGeom>
          </p:spPr>
        </p:pic>
      </p:grpSp>
      <p:sp>
        <p:nvSpPr>
          <p:cNvPr id="19" name="Rectangle 18"/>
          <p:cNvSpPr>
            <a:spLocks noChangeArrowheads="1"/>
          </p:cNvSpPr>
          <p:nvPr/>
        </p:nvSpPr>
        <p:spPr bwMode="auto">
          <a:xfrm>
            <a:off x="4324134" y="4474277"/>
            <a:ext cx="1457739" cy="144869"/>
          </a:xfrm>
          <a:prstGeom prst="rect">
            <a:avLst/>
          </a:prstGeom>
          <a:noFill/>
          <a:ln w="38100" algn="ctr">
            <a:solidFill>
              <a:srgbClr val="FF6E1B"/>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a:defRPr/>
            </a:pPr>
            <a:endParaRPr lang="en-US" kern="0">
              <a:solidFill>
                <a:sysClr val="windowText" lastClr="000000"/>
              </a:solidFill>
            </a:endParaRPr>
          </a:p>
        </p:txBody>
      </p:sp>
      <p:sp>
        <p:nvSpPr>
          <p:cNvPr id="20" name="Line Callout 1 19">
            <a:extLst>
              <a:ext uri="{FF2B5EF4-FFF2-40B4-BE49-F238E27FC236}">
                <a16:creationId xmlns:a16="http://schemas.microsoft.com/office/drawing/2014/main" id="{75BCDFA3-088E-EC47-A498-E5E847EED8B1}"/>
              </a:ext>
            </a:extLst>
          </p:cNvPr>
          <p:cNvSpPr/>
          <p:nvPr/>
        </p:nvSpPr>
        <p:spPr>
          <a:xfrm flipH="1">
            <a:off x="9433454" y="4374885"/>
            <a:ext cx="2758546" cy="1382100"/>
          </a:xfrm>
          <a:prstGeom prst="borderCallout1">
            <a:avLst>
              <a:gd name="adj1" fmla="val 23722"/>
              <a:gd name="adj2" fmla="val 67468"/>
              <a:gd name="adj3" fmla="val 12156"/>
              <a:gd name="adj4" fmla="val 220761"/>
            </a:avLst>
          </a:prstGeom>
          <a:solidFill>
            <a:schemeClr val="accent6"/>
          </a:solidFill>
          <a:ln w="25400" cap="sq" cmpd="sng" algn="ctr">
            <a:solidFill>
              <a:schemeClr val="accent6"/>
            </a:solidFill>
            <a:prstDash val="solid"/>
            <a:tailEnd type="triangle" w="lg" len="lg"/>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r>
              <a:rPr lang="en-US" sz="1400" kern="0" dirty="0" smtClean="0">
                <a:solidFill>
                  <a:srgbClr val="FFFFFF"/>
                </a:solidFill>
                <a:cs typeface="Arial" panose="020B0604020202020204" pitchFamily="34" charset="0"/>
              </a:rPr>
              <a:t>The Direct </a:t>
            </a:r>
            <a:r>
              <a:rPr lang="en-US" sz="1400" kern="0" dirty="0">
                <a:solidFill>
                  <a:srgbClr val="FFFFFF"/>
                </a:solidFill>
                <a:cs typeface="Arial" panose="020B0604020202020204" pitchFamily="34" charset="0"/>
              </a:rPr>
              <a:t>Retro Salary Cap/MCOP Funding Worksheet link </a:t>
            </a:r>
            <a:r>
              <a:rPr lang="en-US" sz="1400" kern="0" dirty="0" smtClean="0">
                <a:solidFill>
                  <a:srgbClr val="FFFFFF"/>
                </a:solidFill>
                <a:cs typeface="Arial" panose="020B0604020202020204" pitchFamily="34" charset="0"/>
              </a:rPr>
              <a:t>activates </a:t>
            </a:r>
            <a:r>
              <a:rPr lang="en-US" sz="1400" kern="0" dirty="0">
                <a:solidFill>
                  <a:srgbClr val="FFFFFF"/>
                </a:solidFill>
                <a:cs typeface="Arial" panose="020B0604020202020204" pitchFamily="34" charset="0"/>
              </a:rPr>
              <a:t>when you enter a capped fund in the New Data section, and the employee’s total UC salary exceeds the fund’s annual salary cap</a:t>
            </a:r>
          </a:p>
        </p:txBody>
      </p:sp>
      <p:sp>
        <p:nvSpPr>
          <p:cNvPr id="9" name="Line Callout 1 8">
            <a:extLst>
              <a:ext uri="{FF2B5EF4-FFF2-40B4-BE49-F238E27FC236}">
                <a16:creationId xmlns:a16="http://schemas.microsoft.com/office/drawing/2014/main" id="{75BCDFA3-088E-EC47-A498-E5E847EED8B1}"/>
              </a:ext>
            </a:extLst>
          </p:cNvPr>
          <p:cNvSpPr/>
          <p:nvPr/>
        </p:nvSpPr>
        <p:spPr>
          <a:xfrm flipH="1">
            <a:off x="0" y="4256255"/>
            <a:ext cx="1708484" cy="984980"/>
          </a:xfrm>
          <a:prstGeom prst="borderCallout1">
            <a:avLst>
              <a:gd name="adj1" fmla="val 23722"/>
              <a:gd name="adj2" fmla="val 67468"/>
              <a:gd name="adj3" fmla="val 24636"/>
              <a:gd name="adj4" fmla="val -31241"/>
            </a:avLst>
          </a:prstGeom>
          <a:solidFill>
            <a:schemeClr val="accent6"/>
          </a:solidFill>
          <a:ln w="25400" cap="sq" cmpd="sng" algn="ctr">
            <a:solidFill>
              <a:schemeClr val="accent6"/>
            </a:solidFill>
            <a:prstDash val="solid"/>
            <a:tailEnd type="triangle" w="lg" len="lg"/>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r>
              <a:rPr lang="en-US" sz="1400" kern="0" dirty="0" smtClean="0">
                <a:solidFill>
                  <a:srgbClr val="FFFFFF"/>
                </a:solidFill>
                <a:cs typeface="Arial" panose="020B0604020202020204" pitchFamily="34" charset="0"/>
              </a:rPr>
              <a:t>After using the Worksheet, click Check Balance to ensure a $0 balance.</a:t>
            </a:r>
            <a:endParaRPr lang="en-US" sz="1400" kern="0" dirty="0">
              <a:solidFill>
                <a:srgbClr val="FFFFFF"/>
              </a:solidFill>
              <a:cs typeface="Arial" panose="020B0604020202020204" pitchFamily="34" charset="0"/>
            </a:endParaRPr>
          </a:p>
        </p:txBody>
      </p:sp>
      <p:sp>
        <p:nvSpPr>
          <p:cNvPr id="10" name="Rectangle 9"/>
          <p:cNvSpPr>
            <a:spLocks noChangeArrowheads="1"/>
          </p:cNvSpPr>
          <p:nvPr/>
        </p:nvSpPr>
        <p:spPr bwMode="auto">
          <a:xfrm>
            <a:off x="2353094" y="5886517"/>
            <a:ext cx="1457739" cy="144869"/>
          </a:xfrm>
          <a:prstGeom prst="rect">
            <a:avLst/>
          </a:prstGeom>
          <a:noFill/>
          <a:ln w="38100" algn="ctr">
            <a:solidFill>
              <a:srgbClr val="FF6E1B"/>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a:defRPr/>
            </a:pPr>
            <a:endParaRPr lang="en-US" kern="0">
              <a:solidFill>
                <a:sysClr val="windowText" lastClr="000000"/>
              </a:solidFill>
            </a:endParaRPr>
          </a:p>
        </p:txBody>
      </p:sp>
      <p:sp>
        <p:nvSpPr>
          <p:cNvPr id="11" name="Rectangle 10"/>
          <p:cNvSpPr>
            <a:spLocks noChangeArrowheads="1"/>
          </p:cNvSpPr>
          <p:nvPr/>
        </p:nvSpPr>
        <p:spPr bwMode="auto">
          <a:xfrm>
            <a:off x="2332775" y="6394518"/>
            <a:ext cx="369786" cy="130164"/>
          </a:xfrm>
          <a:prstGeom prst="rect">
            <a:avLst/>
          </a:prstGeom>
          <a:noFill/>
          <a:ln w="38100" algn="ctr">
            <a:solidFill>
              <a:srgbClr val="FF6E1B"/>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a:defRPr/>
            </a:pPr>
            <a:endParaRPr lang="en-US" kern="0">
              <a:solidFill>
                <a:sysClr val="windowText" lastClr="000000"/>
              </a:solidFill>
            </a:endParaRPr>
          </a:p>
        </p:txBody>
      </p:sp>
      <p:sp>
        <p:nvSpPr>
          <p:cNvPr id="12" name="Rectangle 11"/>
          <p:cNvSpPr>
            <a:spLocks noChangeArrowheads="1"/>
          </p:cNvSpPr>
          <p:nvPr/>
        </p:nvSpPr>
        <p:spPr bwMode="auto">
          <a:xfrm>
            <a:off x="4019334" y="6160838"/>
            <a:ext cx="552665" cy="193040"/>
          </a:xfrm>
          <a:prstGeom prst="rect">
            <a:avLst/>
          </a:prstGeom>
          <a:noFill/>
          <a:ln w="38100" algn="ctr">
            <a:solidFill>
              <a:srgbClr val="FF6E1B"/>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a:defRPr/>
            </a:pPr>
            <a:endParaRPr lang="en-US" kern="0">
              <a:solidFill>
                <a:sysClr val="windowText" lastClr="000000"/>
              </a:solidFill>
            </a:endParaRPr>
          </a:p>
        </p:txBody>
      </p:sp>
      <p:sp>
        <p:nvSpPr>
          <p:cNvPr id="13" name="Rectangle 12"/>
          <p:cNvSpPr>
            <a:spLocks noChangeArrowheads="1"/>
          </p:cNvSpPr>
          <p:nvPr/>
        </p:nvSpPr>
        <p:spPr bwMode="auto">
          <a:xfrm>
            <a:off x="2332774" y="4697797"/>
            <a:ext cx="4057866" cy="1017917"/>
          </a:xfrm>
          <a:prstGeom prst="rect">
            <a:avLst/>
          </a:prstGeom>
          <a:noFill/>
          <a:ln w="38100" algn="ctr">
            <a:solidFill>
              <a:srgbClr val="FF6E1B"/>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a:defRPr/>
            </a:pPr>
            <a:endParaRPr lang="en-US" kern="0">
              <a:solidFill>
                <a:sysClr val="windowText" lastClr="000000"/>
              </a:solidFill>
            </a:endParaRPr>
          </a:p>
        </p:txBody>
      </p:sp>
      <p:sp>
        <p:nvSpPr>
          <p:cNvPr id="3" name="Slide Number Placeholder 2"/>
          <p:cNvSpPr>
            <a:spLocks noGrp="1"/>
          </p:cNvSpPr>
          <p:nvPr>
            <p:ph type="sldNum" sz="quarter" idx="4"/>
          </p:nvPr>
        </p:nvSpPr>
        <p:spPr/>
        <p:txBody>
          <a:bodyPr/>
          <a:lstStyle/>
          <a:p>
            <a:fld id="{F67B021E-7C74-E446-8D52-EB81D6AEFAE5}" type="slidenum">
              <a:rPr lang="en-US" smtClean="0"/>
              <a:pPr/>
              <a:t>12</a:t>
            </a:fld>
            <a:endParaRPr lang="en-US"/>
          </a:p>
        </p:txBody>
      </p:sp>
      <p:sp>
        <p:nvSpPr>
          <p:cNvPr id="14" name="Rectangle 13"/>
          <p:cNvSpPr>
            <a:spLocks noChangeArrowheads="1"/>
          </p:cNvSpPr>
          <p:nvPr/>
        </p:nvSpPr>
        <p:spPr bwMode="auto">
          <a:xfrm>
            <a:off x="7900231" y="2552095"/>
            <a:ext cx="186697" cy="126254"/>
          </a:xfrm>
          <a:prstGeom prst="rect">
            <a:avLst/>
          </a:prstGeom>
          <a:noFill/>
          <a:ln w="38100" algn="ctr">
            <a:solidFill>
              <a:srgbClr val="FF6E1B"/>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a:defRPr/>
            </a:pPr>
            <a:endParaRPr lang="en-US" kern="0">
              <a:solidFill>
                <a:sysClr val="windowText" lastClr="000000"/>
              </a:solidFill>
            </a:endParaRPr>
          </a:p>
        </p:txBody>
      </p:sp>
      <p:sp>
        <p:nvSpPr>
          <p:cNvPr id="15" name="Rectangle 14"/>
          <p:cNvSpPr>
            <a:spLocks noChangeArrowheads="1"/>
          </p:cNvSpPr>
          <p:nvPr/>
        </p:nvSpPr>
        <p:spPr bwMode="auto">
          <a:xfrm>
            <a:off x="8817877" y="3463253"/>
            <a:ext cx="186697" cy="126254"/>
          </a:xfrm>
          <a:prstGeom prst="rect">
            <a:avLst/>
          </a:prstGeom>
          <a:noFill/>
          <a:ln w="38100" algn="ctr">
            <a:solidFill>
              <a:srgbClr val="FF6E1B"/>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a:defRPr/>
            </a:pPr>
            <a:endParaRPr lang="en-US" kern="0">
              <a:solidFill>
                <a:sysClr val="windowText" lastClr="000000"/>
              </a:solidFill>
            </a:endParaRPr>
          </a:p>
        </p:txBody>
      </p:sp>
    </p:spTree>
    <p:extLst>
      <p:ext uri="{BB962C8B-B14F-4D97-AF65-F5344CB8AC3E}">
        <p14:creationId xmlns:p14="http://schemas.microsoft.com/office/powerpoint/2010/main" val="2141656548"/>
      </p:ext>
    </p:extLst>
  </p:cSld>
  <p:clrMapOvr>
    <a:masterClrMapping/>
  </p:clrMapOvr>
  <mc:AlternateContent xmlns:mc="http://schemas.openxmlformats.org/markup-compatibility/2006" xmlns:p14="http://schemas.microsoft.com/office/powerpoint/2010/main">
    <mc:Choice Requires="p14">
      <p:transition spd="med" p14:dur="700" advClick="0" advTm="68280">
        <p:fade/>
      </p:transition>
    </mc:Choice>
    <mc:Fallback xmlns="">
      <p:transition spd="med" advClick="0" advTm="6828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Direct Retro Salary Cap/MCOP Funding Worksheet</a:t>
            </a:r>
          </a:p>
        </p:txBody>
      </p:sp>
      <p:pic>
        <p:nvPicPr>
          <p:cNvPr id="5" name="Picture 4"/>
          <p:cNvPicPr>
            <a:picLocks noChangeAspect="1"/>
          </p:cNvPicPr>
          <p:nvPr/>
        </p:nvPicPr>
        <p:blipFill rotWithShape="1">
          <a:blip r:embed="rId3"/>
          <a:srcRect l="-1" r="-115"/>
          <a:stretch/>
        </p:blipFill>
        <p:spPr>
          <a:xfrm>
            <a:off x="295611" y="1655963"/>
            <a:ext cx="11789708" cy="4046816"/>
          </a:xfrm>
          <a:prstGeom prst="rect">
            <a:avLst/>
          </a:prstGeom>
        </p:spPr>
      </p:pic>
      <p:sp>
        <p:nvSpPr>
          <p:cNvPr id="8" name="Rectangle 7"/>
          <p:cNvSpPr>
            <a:spLocks noChangeArrowheads="1"/>
          </p:cNvSpPr>
          <p:nvPr/>
        </p:nvSpPr>
        <p:spPr bwMode="auto">
          <a:xfrm>
            <a:off x="3389310" y="5039340"/>
            <a:ext cx="1522932" cy="266307"/>
          </a:xfrm>
          <a:prstGeom prst="rect">
            <a:avLst/>
          </a:prstGeom>
          <a:noFill/>
          <a:ln w="38100" algn="ctr">
            <a:solidFill>
              <a:srgbClr val="FF6E1B"/>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a:defRPr/>
            </a:pPr>
            <a:endParaRPr lang="en-US" kern="0">
              <a:solidFill>
                <a:sysClr val="windowText" lastClr="000000"/>
              </a:solidFill>
            </a:endParaRPr>
          </a:p>
        </p:txBody>
      </p:sp>
      <p:sp>
        <p:nvSpPr>
          <p:cNvPr id="17" name="Line Callout 1 16"/>
          <p:cNvSpPr/>
          <p:nvPr/>
        </p:nvSpPr>
        <p:spPr>
          <a:xfrm flipH="1">
            <a:off x="6672942" y="5468915"/>
            <a:ext cx="5386528" cy="1270985"/>
          </a:xfrm>
          <a:prstGeom prst="borderCallout1">
            <a:avLst>
              <a:gd name="adj1" fmla="val -1730"/>
              <a:gd name="adj2" fmla="val 44649"/>
              <a:gd name="adj3" fmla="val -56167"/>
              <a:gd name="adj4" fmla="val 44966"/>
            </a:avLst>
          </a:prstGeom>
          <a:solidFill>
            <a:schemeClr val="accent6"/>
          </a:solidFill>
          <a:ln w="25400" cap="sq" cmpd="sng" algn="ctr">
            <a:solidFill>
              <a:schemeClr val="accent6"/>
            </a:solidFill>
            <a:prstDash val="solid"/>
            <a:tailEnd type="triangle" w="lg" len="lg"/>
          </a:ln>
          <a:effectLst/>
        </p:spPr>
        <p:txBody>
          <a:bodyPr rot="0" spcFirstLastPara="0" vert="horz" wrap="square" lIns="91440" tIns="91440" rIns="91440" bIns="91440" numCol="1" spcCol="0" rtlCol="0" fromWordArt="0" anchor="ctr" anchorCtr="0" forceAA="0" compatLnSpc="1">
            <a:prstTxWarp prst="textNoShape">
              <a:avLst/>
            </a:prstTxWarp>
            <a:noAutofit/>
          </a:bodyPr>
          <a:lstStyle/>
          <a:p>
            <a:pPr>
              <a:lnSpc>
                <a:spcPts val="2000"/>
              </a:lnSpc>
              <a:defRPr/>
            </a:pPr>
            <a:r>
              <a:rPr lang="en-US" sz="1400" kern="0" dirty="0">
                <a:solidFill>
                  <a:schemeClr val="bg1"/>
                </a:solidFill>
                <a:ea typeface="Times New Roman"/>
                <a:cs typeface="Arial" panose="020B0604020202020204" pitchFamily="34" charset="0"/>
              </a:rPr>
              <a:t>When you enter a capped fund, the </a:t>
            </a:r>
            <a:r>
              <a:rPr lang="en-US" sz="1400" b="1" kern="0" dirty="0">
                <a:solidFill>
                  <a:schemeClr val="bg1"/>
                </a:solidFill>
                <a:ea typeface="Times New Roman"/>
                <a:cs typeface="Arial" panose="020B0604020202020204" pitchFamily="34" charset="0"/>
              </a:rPr>
              <a:t>Cap Type</a:t>
            </a:r>
            <a:r>
              <a:rPr lang="en-US" sz="1400" kern="0" dirty="0">
                <a:solidFill>
                  <a:schemeClr val="bg1"/>
                </a:solidFill>
                <a:ea typeface="Times New Roman"/>
                <a:cs typeface="Arial" panose="020B0604020202020204" pitchFamily="34" charset="0"/>
              </a:rPr>
              <a:t> and the </a:t>
            </a:r>
            <a:r>
              <a:rPr lang="en-US" sz="1400" b="1" kern="0" dirty="0">
                <a:solidFill>
                  <a:schemeClr val="bg1"/>
                </a:solidFill>
                <a:ea typeface="Times New Roman"/>
                <a:cs typeface="Arial" panose="020B0604020202020204" pitchFamily="34" charset="0"/>
              </a:rPr>
              <a:t>Cap Rate (Annual) </a:t>
            </a:r>
            <a:r>
              <a:rPr lang="en-US" sz="1400" kern="0" dirty="0">
                <a:solidFill>
                  <a:schemeClr val="bg1"/>
                </a:solidFill>
                <a:ea typeface="Times New Roman"/>
                <a:cs typeface="Arial" panose="020B0604020202020204" pitchFamily="34" charset="0"/>
              </a:rPr>
              <a:t>values are displayed on the </a:t>
            </a:r>
            <a:r>
              <a:rPr lang="en-US" sz="1400" b="1" kern="0" dirty="0">
                <a:solidFill>
                  <a:schemeClr val="bg1"/>
                </a:solidFill>
                <a:ea typeface="Times New Roman"/>
                <a:cs typeface="Arial" panose="020B0604020202020204" pitchFamily="34" charset="0"/>
              </a:rPr>
              <a:t>Direct Retro Salary Cap/MCOP Funding Worksheet</a:t>
            </a:r>
            <a:r>
              <a:rPr lang="en-US" sz="1400" kern="0" dirty="0">
                <a:solidFill>
                  <a:schemeClr val="bg1"/>
                </a:solidFill>
                <a:ea typeface="Times New Roman"/>
                <a:cs typeface="Arial" panose="020B0604020202020204" pitchFamily="34" charset="0"/>
              </a:rPr>
              <a:t>. You can use the look up button to see a list of Cap Rate options. The Cap Rate should be the rate that is in effect at the time of the </a:t>
            </a:r>
            <a:r>
              <a:rPr lang="en-US" sz="1400" kern="0" dirty="0" smtClean="0">
                <a:solidFill>
                  <a:schemeClr val="bg1"/>
                </a:solidFill>
                <a:ea typeface="Times New Roman"/>
                <a:cs typeface="Arial" panose="020B0604020202020204" pitchFamily="34" charset="0"/>
              </a:rPr>
              <a:t>expense.</a:t>
            </a:r>
            <a:endParaRPr lang="en-US" sz="1400" kern="0" dirty="0">
              <a:solidFill>
                <a:schemeClr val="bg1"/>
              </a:solidFill>
              <a:ea typeface="Times New Roman"/>
              <a:cs typeface="Arial" panose="020B0604020202020204" pitchFamily="34" charset="0"/>
            </a:endParaRPr>
          </a:p>
        </p:txBody>
      </p:sp>
      <p:sp>
        <p:nvSpPr>
          <p:cNvPr id="18" name="Line Callout 1 17"/>
          <p:cNvSpPr/>
          <p:nvPr/>
        </p:nvSpPr>
        <p:spPr>
          <a:xfrm flipH="1">
            <a:off x="1449342" y="5669657"/>
            <a:ext cx="3879937" cy="1083839"/>
          </a:xfrm>
          <a:prstGeom prst="borderCallout1">
            <a:avLst>
              <a:gd name="adj1" fmla="val 45811"/>
              <a:gd name="adj2" fmla="val 31969"/>
              <a:gd name="adj3" fmla="val -21793"/>
              <a:gd name="adj4" fmla="val 32104"/>
            </a:avLst>
          </a:prstGeom>
          <a:solidFill>
            <a:schemeClr val="accent6"/>
          </a:solidFill>
          <a:ln w="25400" cap="sq" cmpd="sng" algn="ctr">
            <a:solidFill>
              <a:schemeClr val="accent6"/>
            </a:solidFill>
            <a:prstDash val="solid"/>
            <a:tailEnd type="triangle" w="lg" len="lg"/>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r>
              <a:rPr lang="en-US" sz="1400" dirty="0">
                <a:solidFill>
                  <a:schemeClr val="bg1"/>
                </a:solidFill>
              </a:rPr>
              <a:t>After you make the necessary updates, click </a:t>
            </a:r>
            <a:r>
              <a:rPr lang="en-US" sz="1400" b="1" dirty="0">
                <a:solidFill>
                  <a:schemeClr val="bg1"/>
                </a:solidFill>
              </a:rPr>
              <a:t>Preview</a:t>
            </a:r>
            <a:r>
              <a:rPr lang="en-US" sz="1400" dirty="0">
                <a:solidFill>
                  <a:schemeClr val="bg1"/>
                </a:solidFill>
              </a:rPr>
              <a:t> to see how the system will allocate over the cap (OTC) amounts for new data. You can then update the OTC funding rows that are generated.</a:t>
            </a:r>
          </a:p>
        </p:txBody>
      </p:sp>
      <p:sp>
        <p:nvSpPr>
          <p:cNvPr id="3" name="Slide Number Placeholder 2"/>
          <p:cNvSpPr>
            <a:spLocks noGrp="1"/>
          </p:cNvSpPr>
          <p:nvPr>
            <p:ph type="sldNum" sz="quarter" idx="4"/>
          </p:nvPr>
        </p:nvSpPr>
        <p:spPr/>
        <p:txBody>
          <a:bodyPr/>
          <a:lstStyle/>
          <a:p>
            <a:fld id="{F67B021E-7C74-E446-8D52-EB81D6AEFAE5}" type="slidenum">
              <a:rPr lang="en-US" smtClean="0"/>
              <a:pPr/>
              <a:t>13</a:t>
            </a:fld>
            <a:endParaRPr lang="en-US"/>
          </a:p>
        </p:txBody>
      </p:sp>
      <p:sp>
        <p:nvSpPr>
          <p:cNvPr id="9" name="Rectangle 8"/>
          <p:cNvSpPr>
            <a:spLocks noChangeArrowheads="1"/>
          </p:cNvSpPr>
          <p:nvPr/>
        </p:nvSpPr>
        <p:spPr bwMode="auto">
          <a:xfrm>
            <a:off x="8114236" y="3207088"/>
            <a:ext cx="199670" cy="145711"/>
          </a:xfrm>
          <a:prstGeom prst="rect">
            <a:avLst/>
          </a:prstGeom>
          <a:noFill/>
          <a:ln w="38100" algn="ctr">
            <a:solidFill>
              <a:srgbClr val="FF6E1B"/>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a:defRPr/>
            </a:pPr>
            <a:endParaRPr lang="en-US" kern="0">
              <a:solidFill>
                <a:sysClr val="windowText" lastClr="000000"/>
              </a:solidFill>
            </a:endParaRPr>
          </a:p>
        </p:txBody>
      </p:sp>
      <p:sp>
        <p:nvSpPr>
          <p:cNvPr id="10" name="Rectangle 9"/>
          <p:cNvSpPr>
            <a:spLocks noChangeArrowheads="1"/>
          </p:cNvSpPr>
          <p:nvPr/>
        </p:nvSpPr>
        <p:spPr bwMode="auto">
          <a:xfrm>
            <a:off x="10101921" y="4001513"/>
            <a:ext cx="199670" cy="145711"/>
          </a:xfrm>
          <a:prstGeom prst="rect">
            <a:avLst/>
          </a:prstGeom>
          <a:noFill/>
          <a:ln w="38100" algn="ctr">
            <a:solidFill>
              <a:srgbClr val="FF6E1B"/>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pPr>
              <a:defRPr/>
            </a:pPr>
            <a:endParaRPr lang="en-US" kern="0">
              <a:solidFill>
                <a:sysClr val="windowText" lastClr="000000"/>
              </a:solidFill>
            </a:endParaRPr>
          </a:p>
        </p:txBody>
      </p:sp>
    </p:spTree>
    <p:extLst>
      <p:ext uri="{BB962C8B-B14F-4D97-AF65-F5344CB8AC3E}">
        <p14:creationId xmlns:p14="http://schemas.microsoft.com/office/powerpoint/2010/main" val="2351659924"/>
      </p:ext>
    </p:extLst>
  </p:cSld>
  <p:clrMapOvr>
    <a:masterClrMapping/>
  </p:clrMapOvr>
  <mc:AlternateContent xmlns:mc="http://schemas.openxmlformats.org/markup-compatibility/2006" xmlns:p14="http://schemas.microsoft.com/office/powerpoint/2010/main">
    <mc:Choice Requires="p14">
      <p:transition spd="med" p14:dur="700" advClick="0" advTm="60660">
        <p:fade/>
      </p:transition>
    </mc:Choice>
    <mc:Fallback xmlns="">
      <p:transition spd="med" advClick="0" advTm="6066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application, table, Excel&#10;&#10;Description automatically generated">
            <a:extLst>
              <a:ext uri="{FF2B5EF4-FFF2-40B4-BE49-F238E27FC236}">
                <a16:creationId xmlns:a16="http://schemas.microsoft.com/office/drawing/2014/main" id="{81234B07-8303-274C-AD5F-F32E990CC532}"/>
              </a:ext>
            </a:extLst>
          </p:cNvPr>
          <p:cNvPicPr>
            <a:picLocks noChangeAspect="1"/>
          </p:cNvPicPr>
          <p:nvPr/>
        </p:nvPicPr>
        <p:blipFill>
          <a:blip r:embed="rId3"/>
          <a:stretch>
            <a:fillRect/>
          </a:stretch>
        </p:blipFill>
        <p:spPr>
          <a:xfrm>
            <a:off x="32248" y="2272454"/>
            <a:ext cx="12134113" cy="3171416"/>
          </a:xfrm>
          <a:prstGeom prst="rect">
            <a:avLst/>
          </a:prstGeom>
        </p:spPr>
      </p:pic>
      <p:sp>
        <p:nvSpPr>
          <p:cNvPr id="2" name="Title 1"/>
          <p:cNvSpPr>
            <a:spLocks noGrp="1"/>
          </p:cNvSpPr>
          <p:nvPr>
            <p:ph type="title"/>
          </p:nvPr>
        </p:nvSpPr>
        <p:spPr/>
        <p:txBody>
          <a:bodyPr/>
          <a:lstStyle/>
          <a:p>
            <a:r>
              <a:rPr lang="en-US" dirty="0"/>
              <a:t>Preview Direct Retro Distribution Page</a:t>
            </a:r>
          </a:p>
        </p:txBody>
      </p:sp>
      <p:sp>
        <p:nvSpPr>
          <p:cNvPr id="17" name="Line Callout 1 16"/>
          <p:cNvSpPr/>
          <p:nvPr/>
        </p:nvSpPr>
        <p:spPr>
          <a:xfrm flipH="1">
            <a:off x="0" y="915584"/>
            <a:ext cx="3840480" cy="985156"/>
          </a:xfrm>
          <a:prstGeom prst="borderCallout1">
            <a:avLst>
              <a:gd name="adj1" fmla="val 100244"/>
              <a:gd name="adj2" fmla="val 420"/>
              <a:gd name="adj3" fmla="val 320089"/>
              <a:gd name="adj4" fmla="val 77575"/>
            </a:avLst>
          </a:prstGeom>
          <a:solidFill>
            <a:schemeClr val="accent6"/>
          </a:solidFill>
          <a:ln w="25400" cap="sq" cmpd="sng" algn="ctr">
            <a:solidFill>
              <a:schemeClr val="accent6"/>
            </a:solidFill>
            <a:prstDash val="solid"/>
            <a:tailEnd type="triangle" w="lg" len="lg"/>
          </a:ln>
          <a:effectLst/>
        </p:spPr>
        <p:txBody>
          <a:bodyPr rot="0" spcFirstLastPara="0" vert="horz" wrap="square" lIns="91440" tIns="91440" rIns="91440" bIns="91440" numCol="1" spcCol="0" rtlCol="0" fromWordArt="0" anchor="ctr" anchorCtr="0" forceAA="0" compatLnSpc="1">
            <a:prstTxWarp prst="textNoShape">
              <a:avLst/>
            </a:prstTxWarp>
            <a:noAutofit/>
          </a:bodyPr>
          <a:lstStyle/>
          <a:p>
            <a:pPr>
              <a:lnSpc>
                <a:spcPts val="2000"/>
              </a:lnSpc>
              <a:defRPr/>
            </a:pPr>
            <a:r>
              <a:rPr lang="en-US" sz="1400" dirty="0">
                <a:solidFill>
                  <a:schemeClr val="bg1"/>
                </a:solidFill>
              </a:rPr>
              <a:t>This page is view-only except for lines where the OTC Indicator begins with the letter Y. These rows must be funded by uncapped funds. You will override or enter the fund data on the Y-OTC row.</a:t>
            </a:r>
          </a:p>
        </p:txBody>
      </p:sp>
      <p:sp>
        <p:nvSpPr>
          <p:cNvPr id="20" name="Line Callout 1 19"/>
          <p:cNvSpPr/>
          <p:nvPr/>
        </p:nvSpPr>
        <p:spPr>
          <a:xfrm flipH="1">
            <a:off x="6857986" y="2510504"/>
            <a:ext cx="3115352" cy="1133550"/>
          </a:xfrm>
          <a:prstGeom prst="borderCallout1">
            <a:avLst>
              <a:gd name="adj1" fmla="val 23365"/>
              <a:gd name="adj2" fmla="val 58311"/>
              <a:gd name="adj3" fmla="val 133090"/>
              <a:gd name="adj4" fmla="val 57951"/>
            </a:avLst>
          </a:prstGeom>
          <a:solidFill>
            <a:schemeClr val="accent6"/>
          </a:solidFill>
          <a:ln w="25400" cap="sq" cmpd="sng" algn="ctr">
            <a:solidFill>
              <a:schemeClr val="accent6"/>
            </a:solidFill>
            <a:prstDash val="solid"/>
            <a:tailEnd type="triangle" w="lg" len="lg"/>
          </a:ln>
          <a:effectLst/>
        </p:spPr>
        <p:txBody>
          <a:bodyPr rot="0" spcFirstLastPara="0" vert="horz" wrap="square" lIns="91440" tIns="91440" rIns="91440" bIns="91440" numCol="1" spcCol="0" rtlCol="0" fromWordArt="0" anchor="ctr" anchorCtr="0" forceAA="0" compatLnSpc="1">
            <a:prstTxWarp prst="textNoShape">
              <a:avLst/>
            </a:prstTxWarp>
            <a:noAutofit/>
          </a:bodyPr>
          <a:lstStyle/>
          <a:p>
            <a:pPr>
              <a:lnSpc>
                <a:spcPts val="2000"/>
              </a:lnSpc>
              <a:defRPr/>
            </a:pPr>
            <a:r>
              <a:rPr lang="en-US" sz="1400" kern="0" dirty="0">
                <a:solidFill>
                  <a:schemeClr val="bg1"/>
                </a:solidFill>
                <a:ea typeface="Times New Roman"/>
                <a:cs typeface="Arial" panose="020B0604020202020204" pitchFamily="34" charset="0"/>
              </a:rPr>
              <a:t>The </a:t>
            </a:r>
            <a:r>
              <a:rPr lang="en-US" sz="1400" b="1" kern="0" dirty="0">
                <a:solidFill>
                  <a:schemeClr val="bg1"/>
                </a:solidFill>
                <a:ea typeface="Times New Roman"/>
                <a:cs typeface="Arial" panose="020B0604020202020204" pitchFamily="34" charset="0"/>
              </a:rPr>
              <a:t>Percent of Pay </a:t>
            </a:r>
            <a:r>
              <a:rPr lang="en-US" sz="1400" kern="0" dirty="0">
                <a:solidFill>
                  <a:schemeClr val="bg1"/>
                </a:solidFill>
                <a:ea typeface="Times New Roman"/>
                <a:cs typeface="Arial" panose="020B0604020202020204" pitchFamily="34" charset="0"/>
              </a:rPr>
              <a:t>and </a:t>
            </a:r>
            <a:r>
              <a:rPr lang="en-US" sz="1400" b="1" kern="0" dirty="0">
                <a:solidFill>
                  <a:schemeClr val="bg1"/>
                </a:solidFill>
                <a:ea typeface="Times New Roman"/>
                <a:cs typeface="Arial" panose="020B0604020202020204" pitchFamily="34" charset="0"/>
              </a:rPr>
              <a:t>Monthly Rate</a:t>
            </a:r>
            <a:r>
              <a:rPr lang="en-US" sz="1400" kern="0" dirty="0">
                <a:solidFill>
                  <a:schemeClr val="bg1"/>
                </a:solidFill>
                <a:ea typeface="Times New Roman"/>
                <a:cs typeface="Arial" panose="020B0604020202020204" pitchFamily="34" charset="0"/>
              </a:rPr>
              <a:t> that are unaccounted for on the Worksheet are added on a new distribution line. </a:t>
            </a:r>
          </a:p>
        </p:txBody>
      </p:sp>
      <p:sp>
        <p:nvSpPr>
          <p:cNvPr id="8" name="Line Callout 1 7"/>
          <p:cNvSpPr/>
          <p:nvPr/>
        </p:nvSpPr>
        <p:spPr>
          <a:xfrm flipH="1">
            <a:off x="0" y="5724144"/>
            <a:ext cx="3017520" cy="1133856"/>
          </a:xfrm>
          <a:prstGeom prst="borderCallout1">
            <a:avLst>
              <a:gd name="adj1" fmla="val 47970"/>
              <a:gd name="adj2" fmla="val 67118"/>
              <a:gd name="adj3" fmla="val -30709"/>
              <a:gd name="adj4" fmla="val 67038"/>
            </a:avLst>
          </a:prstGeom>
          <a:solidFill>
            <a:schemeClr val="accent6"/>
          </a:solidFill>
          <a:ln w="25400" cap="sq" cmpd="sng" algn="ctr">
            <a:solidFill>
              <a:schemeClr val="accent6"/>
            </a:solidFill>
            <a:prstDash val="solid"/>
            <a:tailEnd type="triangle" w="lg" len="lg"/>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r>
              <a:rPr lang="en-US" sz="1400" dirty="0">
                <a:solidFill>
                  <a:schemeClr val="bg1"/>
                </a:solidFill>
              </a:rPr>
              <a:t>After all distributions rows are accurate, click </a:t>
            </a:r>
            <a:r>
              <a:rPr lang="en-US" sz="1400" b="1" dirty="0">
                <a:solidFill>
                  <a:schemeClr val="bg1"/>
                </a:solidFill>
              </a:rPr>
              <a:t>Submit to Direct Retro Page</a:t>
            </a:r>
            <a:r>
              <a:rPr lang="en-US" sz="1400" dirty="0">
                <a:solidFill>
                  <a:schemeClr val="bg1"/>
                </a:solidFill>
              </a:rPr>
              <a:t>. If the data passes the page funding edits, the system displays the data on the Process Direct Retro page. </a:t>
            </a:r>
          </a:p>
        </p:txBody>
      </p:sp>
      <p:sp>
        <p:nvSpPr>
          <p:cNvPr id="9" name="Line Callout 1 8"/>
          <p:cNvSpPr/>
          <p:nvPr/>
        </p:nvSpPr>
        <p:spPr>
          <a:xfrm flipH="1">
            <a:off x="3526780" y="5681921"/>
            <a:ext cx="2663708" cy="1176080"/>
          </a:xfrm>
          <a:prstGeom prst="borderCallout1">
            <a:avLst>
              <a:gd name="adj1" fmla="val 68488"/>
              <a:gd name="adj2" fmla="val 82674"/>
              <a:gd name="adj3" fmla="val -26698"/>
              <a:gd name="adj4" fmla="val 82343"/>
            </a:avLst>
          </a:prstGeom>
          <a:solidFill>
            <a:schemeClr val="accent6"/>
          </a:solidFill>
          <a:ln w="25400" cap="sq" cmpd="sng" algn="ctr">
            <a:solidFill>
              <a:schemeClr val="accent6"/>
            </a:solidFill>
            <a:prstDash val="solid"/>
            <a:tailEnd type="triangle" w="lg" len="lg"/>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r>
              <a:rPr lang="en-US" sz="1400" dirty="0">
                <a:solidFill>
                  <a:schemeClr val="bg1"/>
                </a:solidFill>
              </a:rPr>
              <a:t>If you notice inaccuracies in the funding lines, return to the </a:t>
            </a:r>
            <a:r>
              <a:rPr lang="en-US" sz="1400" b="1" dirty="0">
                <a:solidFill>
                  <a:schemeClr val="bg1"/>
                </a:solidFill>
              </a:rPr>
              <a:t>Direct Retro Salary Cap/MCOP Funding Worksheet </a:t>
            </a:r>
            <a:r>
              <a:rPr lang="en-US" sz="1400" dirty="0">
                <a:solidFill>
                  <a:schemeClr val="bg1"/>
                </a:solidFill>
              </a:rPr>
              <a:t>to make changes and regenerate the preview.</a:t>
            </a:r>
          </a:p>
        </p:txBody>
      </p:sp>
      <p:sp>
        <p:nvSpPr>
          <p:cNvPr id="3" name="Slide Number Placeholder 2"/>
          <p:cNvSpPr>
            <a:spLocks noGrp="1"/>
          </p:cNvSpPr>
          <p:nvPr>
            <p:ph type="sldNum" sz="quarter" idx="4"/>
          </p:nvPr>
        </p:nvSpPr>
        <p:spPr/>
        <p:txBody>
          <a:bodyPr/>
          <a:lstStyle/>
          <a:p>
            <a:fld id="{F67B021E-7C74-E446-8D52-EB81D6AEFAE5}" type="slidenum">
              <a:rPr lang="en-US" smtClean="0"/>
              <a:pPr/>
              <a:t>14</a:t>
            </a:fld>
            <a:endParaRPr lang="en-US"/>
          </a:p>
        </p:txBody>
      </p:sp>
    </p:spTree>
    <p:extLst>
      <p:ext uri="{BB962C8B-B14F-4D97-AF65-F5344CB8AC3E}">
        <p14:creationId xmlns:p14="http://schemas.microsoft.com/office/powerpoint/2010/main" val="2529203029"/>
      </p:ext>
    </p:extLst>
  </p:cSld>
  <p:clrMapOvr>
    <a:masterClrMapping/>
  </p:clrMapOvr>
  <mc:AlternateContent xmlns:mc="http://schemas.openxmlformats.org/markup-compatibility/2006" xmlns:p14="http://schemas.microsoft.com/office/powerpoint/2010/main">
    <mc:Choice Requires="p14">
      <p:transition spd="med" p14:dur="700" advClick="0" advTm="46000">
        <p:fade/>
      </p:transition>
    </mc:Choice>
    <mc:Fallback xmlns="">
      <p:transition spd="med" advClick="0" advTm="4600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8F1DE330-0904-094C-9123-B5110D42CF13}"/>
              </a:ext>
            </a:extLst>
          </p:cNvPr>
          <p:cNvPicPr>
            <a:picLocks noGrp="1" noChangeAspect="1"/>
          </p:cNvPicPr>
          <p:nvPr>
            <p:ph type="pic" sz="quarter" idx="10"/>
          </p:nvPr>
        </p:nvPicPr>
        <p:blipFill>
          <a:blip r:embed="rId3"/>
          <a:srcRect t="32669" b="32669"/>
          <a:stretch>
            <a:fillRect/>
          </a:stretch>
        </p:blipFill>
        <p:spPr/>
      </p:pic>
      <p:sp>
        <p:nvSpPr>
          <p:cNvPr id="14" name="Rectangle 13">
            <a:extLst>
              <a:ext uri="{FF2B5EF4-FFF2-40B4-BE49-F238E27FC236}">
                <a16:creationId xmlns:a16="http://schemas.microsoft.com/office/drawing/2014/main" id="{3FED3EA2-4E2B-2744-9878-D92D95236D64}"/>
              </a:ext>
            </a:extLst>
          </p:cNvPr>
          <p:cNvSpPr/>
          <p:nvPr/>
        </p:nvSpPr>
        <p:spPr>
          <a:xfrm>
            <a:off x="0" y="0"/>
            <a:ext cx="12192000" cy="2510725"/>
          </a:xfrm>
          <a:prstGeom prst="rect">
            <a:avLst/>
          </a:prstGeom>
          <a:solidFill>
            <a:srgbClr val="096995">
              <a:alpha val="7529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E55BC8D-BB92-684C-806C-BFDD206D8A3F}"/>
              </a:ext>
            </a:extLst>
          </p:cNvPr>
          <p:cNvSpPr>
            <a:spLocks noGrp="1"/>
          </p:cNvSpPr>
          <p:nvPr>
            <p:ph type="title"/>
          </p:nvPr>
        </p:nvSpPr>
        <p:spPr>
          <a:xfrm>
            <a:off x="381000" y="1834222"/>
            <a:ext cx="9144000" cy="457200"/>
          </a:xfrm>
        </p:spPr>
        <p:txBody>
          <a:bodyPr anchor="ctr">
            <a:normAutofit fontScale="90000"/>
          </a:bodyPr>
          <a:lstStyle/>
          <a:p>
            <a:r>
              <a:rPr lang="en-US" b="0" dirty="0" smtClean="0"/>
              <a:t>Reminder</a:t>
            </a:r>
            <a:endParaRPr lang="en-US" b="0" dirty="0"/>
          </a:p>
        </p:txBody>
      </p:sp>
      <p:pic>
        <p:nvPicPr>
          <p:cNvPr id="13" name="Picture 12">
            <a:extLst>
              <a:ext uri="{FF2B5EF4-FFF2-40B4-BE49-F238E27FC236}">
                <a16:creationId xmlns:a16="http://schemas.microsoft.com/office/drawing/2014/main" id="{5B43C7C8-8BDD-2541-9D4F-4E343CA1F0CF}"/>
              </a:ext>
            </a:extLst>
          </p:cNvPr>
          <p:cNvPicPr>
            <a:picLocks noChangeAspect="1"/>
          </p:cNvPicPr>
          <p:nvPr/>
        </p:nvPicPr>
        <p:blipFill>
          <a:blip r:embed="rId4"/>
          <a:stretch>
            <a:fillRect/>
          </a:stretch>
        </p:blipFill>
        <p:spPr>
          <a:xfrm>
            <a:off x="10134600" y="163630"/>
            <a:ext cx="1828800" cy="587141"/>
          </a:xfrm>
          <a:prstGeom prst="rect">
            <a:avLst/>
          </a:prstGeom>
        </p:spPr>
      </p:pic>
      <p:sp>
        <p:nvSpPr>
          <p:cNvPr id="9" name="Rectangle 8">
            <a:extLst>
              <a:ext uri="{FF2B5EF4-FFF2-40B4-BE49-F238E27FC236}">
                <a16:creationId xmlns:a16="http://schemas.microsoft.com/office/drawing/2014/main" id="{BF1AED89-4C00-DB42-A2FE-D9D2B7B476BB}"/>
              </a:ext>
            </a:extLst>
          </p:cNvPr>
          <p:cNvSpPr/>
          <p:nvPr/>
        </p:nvSpPr>
        <p:spPr>
          <a:xfrm>
            <a:off x="857250" y="3361313"/>
            <a:ext cx="10477499" cy="2246769"/>
          </a:xfrm>
          <a:prstGeom prst="rect">
            <a:avLst/>
          </a:prstGeom>
        </p:spPr>
        <p:txBody>
          <a:bodyPr wrap="square">
            <a:spAutoFit/>
          </a:bodyPr>
          <a:lstStyle/>
          <a:p>
            <a:r>
              <a:rPr lang="en-US" sz="2000" dirty="0"/>
              <a:t>Beginning 10/1/21, the use of sponsored Funds is NOT allowed in the Default Funding Profile in Funding Entry and is NOT allowed for the Over-the-Cap in Direct Retro. No sponsored Funds can be used for Over-the-Cap (cap gap) in UCPath, even if allowed by the private agency/award.</a:t>
            </a:r>
          </a:p>
          <a:p>
            <a:endParaRPr lang="en-US" sz="2000" dirty="0"/>
          </a:p>
          <a:p>
            <a:r>
              <a:rPr lang="en-US" sz="2000" dirty="0"/>
              <a:t>If a sponsored Fund was previously entered in the Default Funding Profile, it will remain until there is a change made to the MCOP/salary cap worksheet. At that point, an error message will appear and the Default Funding Profile must be corrected before the funding update can be submitted.</a:t>
            </a:r>
          </a:p>
        </p:txBody>
      </p:sp>
      <p:sp>
        <p:nvSpPr>
          <p:cNvPr id="15" name="TextBox 14">
            <a:extLst>
              <a:ext uri="{FF2B5EF4-FFF2-40B4-BE49-F238E27FC236}">
                <a16:creationId xmlns:a16="http://schemas.microsoft.com/office/drawing/2014/main" id="{18B242E5-3282-4540-BB59-53079E905D5B}"/>
              </a:ext>
            </a:extLst>
          </p:cNvPr>
          <p:cNvSpPr txBox="1"/>
          <p:nvPr/>
        </p:nvSpPr>
        <p:spPr>
          <a:xfrm>
            <a:off x="11704636" y="-17415"/>
            <a:ext cx="487363" cy="276999"/>
          </a:xfrm>
          <a:prstGeom prst="rect">
            <a:avLst/>
          </a:prstGeom>
          <a:noFill/>
        </p:spPr>
        <p:txBody>
          <a:bodyPr wrap="square" rtlCol="0">
            <a:spAutoFit/>
          </a:bodyPr>
          <a:lstStyle/>
          <a:p>
            <a:pPr algn="r"/>
            <a:fld id="{0218863B-C757-AE40-8F73-330A007AB503}" type="slidenum">
              <a:rPr lang="en-US" sz="1200" smtClean="0"/>
              <a:pPr algn="r"/>
              <a:t>15</a:t>
            </a:fld>
            <a:endParaRPr lang="en-US" sz="1200" dirty="0"/>
          </a:p>
        </p:txBody>
      </p:sp>
      <p:sp>
        <p:nvSpPr>
          <p:cNvPr id="3" name="Rectangle 2"/>
          <p:cNvSpPr/>
          <p:nvPr/>
        </p:nvSpPr>
        <p:spPr>
          <a:xfrm>
            <a:off x="381000" y="6274004"/>
            <a:ext cx="2751651" cy="369332"/>
          </a:xfrm>
          <a:prstGeom prst="rect">
            <a:avLst/>
          </a:prstGeom>
        </p:spPr>
        <p:txBody>
          <a:bodyPr wrap="none">
            <a:spAutoFit/>
          </a:bodyPr>
          <a:lstStyle/>
          <a:p>
            <a:pPr lvl="0">
              <a:defRPr/>
            </a:pPr>
            <a:r>
              <a:rPr lang="en-US" b="1" dirty="0" smtClean="0">
                <a:hlinkClick r:id="rId5"/>
              </a:rPr>
              <a:t>KBA: UCPath Funding FAQs</a:t>
            </a:r>
            <a:endParaRPr lang="en-US" b="1" dirty="0"/>
          </a:p>
        </p:txBody>
      </p:sp>
      <p:sp>
        <p:nvSpPr>
          <p:cNvPr id="4" name="Slide Number Placeholder 3"/>
          <p:cNvSpPr>
            <a:spLocks noGrp="1"/>
          </p:cNvSpPr>
          <p:nvPr>
            <p:ph type="sldNum" sz="quarter" idx="4"/>
          </p:nvPr>
        </p:nvSpPr>
        <p:spPr/>
        <p:txBody>
          <a:bodyPr/>
          <a:lstStyle/>
          <a:p>
            <a:fld id="{F67B021E-7C74-E446-8D52-EB81D6AEFAE5}" type="slidenum">
              <a:rPr lang="en-US" smtClean="0"/>
              <a:pPr/>
              <a:t>15</a:t>
            </a:fld>
            <a:endParaRPr lang="en-US"/>
          </a:p>
        </p:txBody>
      </p:sp>
    </p:spTree>
    <p:extLst>
      <p:ext uri="{BB962C8B-B14F-4D97-AF65-F5344CB8AC3E}">
        <p14:creationId xmlns:p14="http://schemas.microsoft.com/office/powerpoint/2010/main" val="3846168190"/>
      </p:ext>
    </p:extLst>
  </p:cSld>
  <p:clrMapOvr>
    <a:masterClrMapping/>
  </p:clrMapOvr>
  <mc:AlternateContent xmlns:mc="http://schemas.openxmlformats.org/markup-compatibility/2006" xmlns:p14="http://schemas.microsoft.com/office/powerpoint/2010/main">
    <mc:Choice Requires="p14">
      <p:transition spd="med" p14:dur="700" advClick="0" advTm="68880">
        <p:fade/>
      </p:transition>
    </mc:Choice>
    <mc:Fallback xmlns="">
      <p:transition spd="med" advClick="0" advTm="68880">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E9525B18-8AF5-5E47-A943-2F66F2A1B57D}"/>
              </a:ext>
            </a:extLst>
          </p:cNvPr>
          <p:cNvPicPr>
            <a:picLocks noGrp="1" noChangeAspect="1"/>
          </p:cNvPicPr>
          <p:nvPr>
            <p:ph type="pic" sz="quarter" idx="10"/>
          </p:nvPr>
        </p:nvPicPr>
        <p:blipFill rotWithShape="1">
          <a:blip r:embed="rId3"/>
          <a:srcRect t="34568" b="34568"/>
          <a:stretch/>
        </p:blipFill>
        <p:spPr/>
      </p:pic>
      <p:sp>
        <p:nvSpPr>
          <p:cNvPr id="14" name="Rectangle 13">
            <a:extLst>
              <a:ext uri="{FF2B5EF4-FFF2-40B4-BE49-F238E27FC236}">
                <a16:creationId xmlns:a16="http://schemas.microsoft.com/office/drawing/2014/main" id="{3FED3EA2-4E2B-2744-9878-D92D95236D64}"/>
              </a:ext>
            </a:extLst>
          </p:cNvPr>
          <p:cNvSpPr/>
          <p:nvPr/>
        </p:nvSpPr>
        <p:spPr>
          <a:xfrm>
            <a:off x="-6927" y="0"/>
            <a:ext cx="12192000" cy="2510725"/>
          </a:xfrm>
          <a:prstGeom prst="rect">
            <a:avLst/>
          </a:prstGeom>
          <a:solidFill>
            <a:srgbClr val="096995">
              <a:alpha val="7529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55BC8D-BB92-684C-806C-BFDD206D8A3F}"/>
              </a:ext>
            </a:extLst>
          </p:cNvPr>
          <p:cNvSpPr>
            <a:spLocks noGrp="1"/>
          </p:cNvSpPr>
          <p:nvPr>
            <p:ph type="title"/>
          </p:nvPr>
        </p:nvSpPr>
        <p:spPr>
          <a:xfrm>
            <a:off x="381000" y="1834222"/>
            <a:ext cx="9144000" cy="457200"/>
          </a:xfrm>
        </p:spPr>
        <p:txBody>
          <a:bodyPr anchor="ctr">
            <a:normAutofit fontScale="90000"/>
          </a:bodyPr>
          <a:lstStyle/>
          <a:p>
            <a:r>
              <a:rPr lang="en-US" b="0" dirty="0" smtClean="0"/>
              <a:t>New Job Aid</a:t>
            </a:r>
            <a:endParaRPr lang="en-US" b="0" dirty="0"/>
          </a:p>
        </p:txBody>
      </p:sp>
      <p:pic>
        <p:nvPicPr>
          <p:cNvPr id="13" name="Picture 12">
            <a:extLst>
              <a:ext uri="{FF2B5EF4-FFF2-40B4-BE49-F238E27FC236}">
                <a16:creationId xmlns:a16="http://schemas.microsoft.com/office/drawing/2014/main" id="{5B43C7C8-8BDD-2541-9D4F-4E343CA1F0CF}"/>
              </a:ext>
            </a:extLst>
          </p:cNvPr>
          <p:cNvPicPr>
            <a:picLocks noChangeAspect="1"/>
          </p:cNvPicPr>
          <p:nvPr/>
        </p:nvPicPr>
        <p:blipFill>
          <a:blip r:embed="rId4"/>
          <a:stretch>
            <a:fillRect/>
          </a:stretch>
        </p:blipFill>
        <p:spPr>
          <a:xfrm>
            <a:off x="10134600" y="163630"/>
            <a:ext cx="1828800" cy="587141"/>
          </a:xfrm>
          <a:prstGeom prst="rect">
            <a:avLst/>
          </a:prstGeom>
        </p:spPr>
      </p:pic>
      <p:sp>
        <p:nvSpPr>
          <p:cNvPr id="10" name="Rectangle 9"/>
          <p:cNvSpPr/>
          <p:nvPr/>
        </p:nvSpPr>
        <p:spPr>
          <a:xfrm>
            <a:off x="381001" y="2820233"/>
            <a:ext cx="11068050" cy="3170099"/>
          </a:xfrm>
          <a:prstGeom prst="rect">
            <a:avLst/>
          </a:prstGeom>
        </p:spPr>
        <p:txBody>
          <a:bodyPr wrap="square">
            <a:spAutoFit/>
          </a:bodyPr>
          <a:lstStyle/>
          <a:p>
            <a:r>
              <a:rPr lang="en-US" sz="2000" dirty="0" smtClean="0"/>
              <a:t>The </a:t>
            </a:r>
            <a:r>
              <a:rPr lang="en-US" sz="2000" dirty="0"/>
              <a:t>salary cap worksheet is not working correctly for BW/hourly positions that are less than 1.0 FTE, where a capped Fund is used, </a:t>
            </a:r>
            <a:r>
              <a:rPr lang="en-US" sz="2000" u="sng" dirty="0"/>
              <a:t>and</a:t>
            </a:r>
            <a:r>
              <a:rPr lang="en-US" sz="2000" dirty="0"/>
              <a:t> the employee's hourly rate exceeds the cap </a:t>
            </a:r>
            <a:r>
              <a:rPr lang="en-US" sz="2000" dirty="0" smtClean="0"/>
              <a:t>rate. Because </a:t>
            </a:r>
            <a:r>
              <a:rPr lang="en-US" sz="2000" dirty="0"/>
              <a:t>of this issue, starting 2/7/2022, the link to the salary cap worksheet has been disabled for hourly/BW positions where a capped Fund is used. This means that you will have to calculate the under-the-cap &amp; OTC percentages and enter them into the main Funding Entry page. When the person’s hourly rate changes or the cap rate changes, you will have to change the percentages in Funding Entry accordingly. The removal of the link and the need to calculate the under-the-cap and over-the-cap also applies to direct </a:t>
            </a:r>
            <a:r>
              <a:rPr lang="en-US" sz="2000" dirty="0" err="1"/>
              <a:t>retros</a:t>
            </a:r>
            <a:r>
              <a:rPr lang="en-US" sz="2000" dirty="0"/>
              <a:t>. </a:t>
            </a:r>
          </a:p>
          <a:p>
            <a:endParaRPr lang="en-US" sz="2000" dirty="0" smtClean="0"/>
          </a:p>
          <a:p>
            <a:endParaRPr lang="en-US" sz="2000" b="1" dirty="0"/>
          </a:p>
          <a:p>
            <a:r>
              <a:rPr lang="en-US" sz="2000" b="1" dirty="0" smtClean="0"/>
              <a:t>Note</a:t>
            </a:r>
            <a:r>
              <a:rPr lang="en-US" sz="2000" dirty="0"/>
              <a:t>: this is only necessary when the person’s hourly rate exceeds the annual cap rate/2088 hrs</a:t>
            </a:r>
            <a:r>
              <a:rPr lang="en-US" sz="2000" dirty="0" smtClean="0"/>
              <a:t>.</a:t>
            </a:r>
            <a:endParaRPr lang="en-US" sz="2000" dirty="0"/>
          </a:p>
        </p:txBody>
      </p:sp>
      <p:sp>
        <p:nvSpPr>
          <p:cNvPr id="3" name="Slide Number Placeholder 2"/>
          <p:cNvSpPr>
            <a:spLocks noGrp="1"/>
          </p:cNvSpPr>
          <p:nvPr>
            <p:ph type="sldNum" sz="quarter" idx="4"/>
          </p:nvPr>
        </p:nvSpPr>
        <p:spPr/>
        <p:txBody>
          <a:bodyPr/>
          <a:lstStyle/>
          <a:p>
            <a:fld id="{F67B021E-7C74-E446-8D52-EB81D6AEFAE5}" type="slidenum">
              <a:rPr lang="en-US" smtClean="0"/>
              <a:pPr/>
              <a:t>16</a:t>
            </a:fld>
            <a:endParaRPr lang="en-US"/>
          </a:p>
        </p:txBody>
      </p:sp>
    </p:spTree>
    <p:extLst>
      <p:ext uri="{BB962C8B-B14F-4D97-AF65-F5344CB8AC3E}">
        <p14:creationId xmlns:p14="http://schemas.microsoft.com/office/powerpoint/2010/main" val="4017222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0EE8CF-13D5-7E46-B4EA-421A92191314}"/>
              </a:ext>
            </a:extLst>
          </p:cNvPr>
          <p:cNvPicPr>
            <a:picLocks noChangeAspect="1"/>
          </p:cNvPicPr>
          <p:nvPr/>
        </p:nvPicPr>
        <p:blipFill rotWithShape="1">
          <a:blip r:embed="rId3"/>
          <a:srcRect t="18523" r="17632" b="12055"/>
          <a:stretch/>
        </p:blipFill>
        <p:spPr>
          <a:xfrm>
            <a:off x="0" y="-1"/>
            <a:ext cx="12192000" cy="6858001"/>
          </a:xfrm>
          <a:prstGeom prst="rect">
            <a:avLst/>
          </a:prstGeom>
        </p:spPr>
      </p:pic>
      <p:sp>
        <p:nvSpPr>
          <p:cNvPr id="4" name="Rectangle 3">
            <a:extLst>
              <a:ext uri="{FF2B5EF4-FFF2-40B4-BE49-F238E27FC236}">
                <a16:creationId xmlns:a16="http://schemas.microsoft.com/office/drawing/2014/main" id="{68E17DF1-C9B8-7146-8274-0BD2EAF86421}"/>
              </a:ext>
            </a:extLst>
          </p:cNvPr>
          <p:cNvSpPr/>
          <p:nvPr/>
        </p:nvSpPr>
        <p:spPr>
          <a:xfrm>
            <a:off x="0" y="0"/>
            <a:ext cx="12192000" cy="6858000"/>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096995"/>
              </a:solidFill>
              <a:ea typeface="+mj-ea"/>
              <a:cs typeface="+mj-cs"/>
            </a:endParaRPr>
          </a:p>
        </p:txBody>
      </p:sp>
      <p:sp>
        <p:nvSpPr>
          <p:cNvPr id="5" name="Title 2">
            <a:extLst>
              <a:ext uri="{FF2B5EF4-FFF2-40B4-BE49-F238E27FC236}">
                <a16:creationId xmlns:a16="http://schemas.microsoft.com/office/drawing/2014/main" id="{2979493B-A4A9-FC49-9890-2E28C7734D05}"/>
              </a:ext>
            </a:extLst>
          </p:cNvPr>
          <p:cNvSpPr txBox="1">
            <a:spLocks/>
          </p:cNvSpPr>
          <p:nvPr/>
        </p:nvSpPr>
        <p:spPr>
          <a:xfrm>
            <a:off x="296361" y="367968"/>
            <a:ext cx="8454327" cy="640080"/>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dirty="0">
                <a:solidFill>
                  <a:srgbClr val="096995"/>
                </a:solidFill>
                <a:latin typeface="+mn-lt"/>
              </a:rPr>
              <a:t>Key </a:t>
            </a:r>
            <a:r>
              <a:rPr lang="en-US" sz="3000" dirty="0" smtClean="0">
                <a:solidFill>
                  <a:srgbClr val="096995"/>
                </a:solidFill>
                <a:latin typeface="+mn-lt"/>
              </a:rPr>
              <a:t>Takeaways</a:t>
            </a:r>
            <a:endParaRPr lang="en-US" sz="3000" dirty="0">
              <a:solidFill>
                <a:srgbClr val="096995"/>
              </a:solidFill>
              <a:latin typeface="+mn-lt"/>
            </a:endParaRPr>
          </a:p>
        </p:txBody>
      </p:sp>
      <p:cxnSp>
        <p:nvCxnSpPr>
          <p:cNvPr id="6" name="Straight Connector 5">
            <a:extLst>
              <a:ext uri="{FF2B5EF4-FFF2-40B4-BE49-F238E27FC236}">
                <a16:creationId xmlns:a16="http://schemas.microsoft.com/office/drawing/2014/main" id="{1812907C-836B-BB43-9922-6A061E0DC47C}"/>
              </a:ext>
            </a:extLst>
          </p:cNvPr>
          <p:cNvCxnSpPr/>
          <p:nvPr/>
        </p:nvCxnSpPr>
        <p:spPr>
          <a:xfrm>
            <a:off x="381000" y="1143000"/>
            <a:ext cx="914400" cy="0"/>
          </a:xfrm>
          <a:prstGeom prst="line">
            <a:avLst/>
          </a:prstGeom>
          <a:ln w="57150">
            <a:solidFill>
              <a:srgbClr val="D4A028"/>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58C8CAB3-055A-884B-ACBB-D8865CC27E2D}"/>
              </a:ext>
            </a:extLst>
          </p:cNvPr>
          <p:cNvSpPr/>
          <p:nvPr/>
        </p:nvSpPr>
        <p:spPr>
          <a:xfrm>
            <a:off x="397841" y="1376016"/>
            <a:ext cx="11396318" cy="5414303"/>
          </a:xfrm>
          <a:prstGeom prst="rect">
            <a:avLst/>
          </a:prstGeom>
        </p:spPr>
        <p:txBody>
          <a:bodyPr wrap="square">
            <a:spAutoFit/>
          </a:bodyPr>
          <a:lstStyle/>
          <a:p>
            <a:pPr marL="285750" indent="-285750">
              <a:lnSpc>
                <a:spcPts val="2500"/>
              </a:lnSpc>
              <a:spcAft>
                <a:spcPts val="1800"/>
              </a:spcAft>
              <a:buClr>
                <a:srgbClr val="096995"/>
              </a:buClr>
              <a:buSzPct val="85000"/>
              <a:buFont typeface="Wingdings" pitchFamily="2" charset="2"/>
              <a:buChar char="§"/>
            </a:pPr>
            <a:r>
              <a:rPr lang="en-US" sz="2000" dirty="0" smtClean="0"/>
              <a:t>Use </a:t>
            </a:r>
            <a:r>
              <a:rPr lang="en-US" sz="2000" dirty="0"/>
              <a:t>the Salary Cap/MCOP Funding Worksheet for: (1) </a:t>
            </a:r>
            <a:r>
              <a:rPr lang="en-US" sz="2000" u="sng" dirty="0"/>
              <a:t>Any</a:t>
            </a:r>
            <a:r>
              <a:rPr lang="en-US" sz="2000" dirty="0"/>
              <a:t> position that has regular compensation composed of </a:t>
            </a:r>
            <a:r>
              <a:rPr lang="en-US" sz="2000" b="1" dirty="0"/>
              <a:t>multiple components of pay </a:t>
            </a:r>
            <a:r>
              <a:rPr lang="en-US" sz="2000" dirty="0"/>
              <a:t>(GCCP, HSCP) </a:t>
            </a:r>
            <a:r>
              <a:rPr lang="en-US" sz="2000" dirty="0" smtClean="0"/>
              <a:t>and/or </a:t>
            </a:r>
            <a:r>
              <a:rPr lang="en-US" sz="2000" dirty="0"/>
              <a:t>(2) Positions funded by </a:t>
            </a:r>
            <a:r>
              <a:rPr lang="en-US" sz="2000" b="1" dirty="0"/>
              <a:t>capped </a:t>
            </a:r>
            <a:r>
              <a:rPr lang="en-US" sz="2000" b="1" dirty="0" smtClean="0"/>
              <a:t>funds</a:t>
            </a:r>
          </a:p>
          <a:p>
            <a:pPr marL="285750" indent="-285750">
              <a:lnSpc>
                <a:spcPts val="2500"/>
              </a:lnSpc>
              <a:spcAft>
                <a:spcPts val="1800"/>
              </a:spcAft>
              <a:buClr>
                <a:srgbClr val="096995"/>
              </a:buClr>
              <a:buSzPct val="85000"/>
              <a:buFont typeface="Wingdings" pitchFamily="2" charset="2"/>
              <a:buChar char="§"/>
            </a:pPr>
            <a:r>
              <a:rPr lang="en-US" sz="2000" dirty="0"/>
              <a:t>The Salary Cap/MCOP Funding Worksheet link is not available on the Funding Entry page until an employee is hired into the position (link appears on hire date or after)</a:t>
            </a:r>
          </a:p>
          <a:p>
            <a:pPr marL="285750" indent="-285750">
              <a:lnSpc>
                <a:spcPts val="2500"/>
              </a:lnSpc>
              <a:spcAft>
                <a:spcPts val="1800"/>
              </a:spcAft>
              <a:buClr>
                <a:srgbClr val="096995"/>
              </a:buClr>
              <a:buSzPct val="85000"/>
              <a:buFont typeface="Wingdings" pitchFamily="2" charset="2"/>
              <a:buChar char="§"/>
            </a:pPr>
            <a:r>
              <a:rPr lang="en-US" sz="2000" dirty="0" smtClean="0">
                <a:solidFill>
                  <a:schemeClr val="dk1"/>
                </a:solidFill>
              </a:rPr>
              <a:t>The Process </a:t>
            </a:r>
            <a:r>
              <a:rPr lang="en-US" sz="2000" dirty="0">
                <a:solidFill>
                  <a:schemeClr val="dk1"/>
                </a:solidFill>
              </a:rPr>
              <a:t>Direct Retro page displays the </a:t>
            </a:r>
            <a:r>
              <a:rPr lang="en-US" sz="2000" dirty="0"/>
              <a:t>Direct Retro Salary Cap/MCOP Funding Worksheet </a:t>
            </a:r>
            <a:r>
              <a:rPr lang="en-US" sz="2000" dirty="0" smtClean="0">
                <a:solidFill>
                  <a:schemeClr val="dk1"/>
                </a:solidFill>
              </a:rPr>
              <a:t>link when you enter a capped fund in the New Data section and the employee’s total UC salary exceeds the fund’s annual salary cap.</a:t>
            </a:r>
            <a:endParaRPr lang="en-US" sz="2000" dirty="0" smtClean="0"/>
          </a:p>
          <a:p>
            <a:pPr marL="285750" indent="-285750">
              <a:lnSpc>
                <a:spcPts val="2500"/>
              </a:lnSpc>
              <a:spcAft>
                <a:spcPts val="1800"/>
              </a:spcAft>
              <a:buClr>
                <a:srgbClr val="096995"/>
              </a:buClr>
              <a:buSzPct val="85000"/>
              <a:buFont typeface="Wingdings" pitchFamily="2" charset="2"/>
              <a:buChar char="§"/>
            </a:pPr>
            <a:r>
              <a:rPr lang="en-US" sz="2000" dirty="0" smtClean="0"/>
              <a:t>The Salary Cap/MCOP </a:t>
            </a:r>
            <a:r>
              <a:rPr lang="en-US" sz="2000" dirty="0"/>
              <a:t>Worksheet is the only page where you can see the over-the-cap </a:t>
            </a:r>
            <a:r>
              <a:rPr lang="en-US" sz="2000" dirty="0" smtClean="0"/>
              <a:t>indicator</a:t>
            </a:r>
          </a:p>
          <a:p>
            <a:pPr marL="285750" indent="-285750">
              <a:lnSpc>
                <a:spcPts val="2500"/>
              </a:lnSpc>
              <a:spcAft>
                <a:spcPts val="1800"/>
              </a:spcAft>
              <a:buClr>
                <a:srgbClr val="096995"/>
              </a:buClr>
              <a:buSzPct val="85000"/>
              <a:buFont typeface="Wingdings" pitchFamily="2" charset="2"/>
              <a:buChar char="§"/>
            </a:pPr>
            <a:r>
              <a:rPr lang="en-US" sz="2000" dirty="0" smtClean="0"/>
              <a:t>Use Funding </a:t>
            </a:r>
            <a:r>
              <a:rPr lang="en-US" sz="2000" dirty="0"/>
              <a:t>Distribution </a:t>
            </a:r>
            <a:r>
              <a:rPr lang="en-US" sz="2000" dirty="0" smtClean="0"/>
              <a:t>Preview and the Preview </a:t>
            </a:r>
            <a:r>
              <a:rPr lang="en-US" sz="2000" dirty="0"/>
              <a:t>Direct Retro </a:t>
            </a:r>
            <a:r>
              <a:rPr lang="en-US" sz="2000" dirty="0" smtClean="0"/>
              <a:t>Distribution to update the </a:t>
            </a:r>
            <a:r>
              <a:rPr lang="en-US" sz="2000" dirty="0" err="1" smtClean="0"/>
              <a:t>chartstrings</a:t>
            </a:r>
            <a:r>
              <a:rPr lang="en-US" sz="2000" dirty="0" smtClean="0"/>
              <a:t> for the over the cap amounts </a:t>
            </a:r>
          </a:p>
          <a:p>
            <a:pPr marL="285750" indent="-285750">
              <a:lnSpc>
                <a:spcPts val="2500"/>
              </a:lnSpc>
              <a:spcAft>
                <a:spcPts val="1800"/>
              </a:spcAft>
              <a:buClr>
                <a:srgbClr val="096995"/>
              </a:buClr>
              <a:buSzPct val="85000"/>
              <a:buFont typeface="Wingdings" pitchFamily="2" charset="2"/>
              <a:buChar char="§"/>
            </a:pPr>
            <a:r>
              <a:rPr lang="en-US" sz="2000" dirty="0" smtClean="0"/>
              <a:t>There is a current defect in the Funding Distribution Preview page that does not allow you delete the Combo Code and as a result you will not be able to override the OTC. Until this defect is fixed you will need to do a Direct Retro.</a:t>
            </a:r>
          </a:p>
        </p:txBody>
      </p:sp>
      <p:pic>
        <p:nvPicPr>
          <p:cNvPr id="8" name="Picture 7">
            <a:extLst>
              <a:ext uri="{FF2B5EF4-FFF2-40B4-BE49-F238E27FC236}">
                <a16:creationId xmlns:a16="http://schemas.microsoft.com/office/drawing/2014/main" id="{77A77BAB-C37B-1148-94CF-32554C22271D}"/>
              </a:ext>
            </a:extLst>
          </p:cNvPr>
          <p:cNvPicPr>
            <a:picLocks noChangeAspect="1"/>
          </p:cNvPicPr>
          <p:nvPr/>
        </p:nvPicPr>
        <p:blipFill>
          <a:blip r:embed="rId4"/>
          <a:stretch>
            <a:fillRect/>
          </a:stretch>
        </p:blipFill>
        <p:spPr>
          <a:xfrm>
            <a:off x="10134600" y="163630"/>
            <a:ext cx="1828800" cy="587141"/>
          </a:xfrm>
          <a:prstGeom prst="rect">
            <a:avLst/>
          </a:prstGeom>
        </p:spPr>
      </p:pic>
      <p:pic>
        <p:nvPicPr>
          <p:cNvPr id="9" name="Picture 8">
            <a:extLst>
              <a:ext uri="{FF2B5EF4-FFF2-40B4-BE49-F238E27FC236}">
                <a16:creationId xmlns:a16="http://schemas.microsoft.com/office/drawing/2014/main" id="{31D4591D-3784-7F4F-99A2-7A9FDC743225}"/>
              </a:ext>
            </a:extLst>
          </p:cNvPr>
          <p:cNvPicPr>
            <a:picLocks noChangeAspect="1"/>
          </p:cNvPicPr>
          <p:nvPr/>
        </p:nvPicPr>
        <p:blipFill>
          <a:blip r:embed="rId5"/>
          <a:stretch>
            <a:fillRect/>
          </a:stretch>
        </p:blipFill>
        <p:spPr>
          <a:xfrm>
            <a:off x="10512402" y="6396230"/>
            <a:ext cx="1371600" cy="257175"/>
          </a:xfrm>
          <a:prstGeom prst="rect">
            <a:avLst/>
          </a:prstGeom>
        </p:spPr>
      </p:pic>
      <p:sp>
        <p:nvSpPr>
          <p:cNvPr id="2" name="Slide Number Placeholder 1">
            <a:extLst>
              <a:ext uri="{FF2B5EF4-FFF2-40B4-BE49-F238E27FC236}">
                <a16:creationId xmlns:a16="http://schemas.microsoft.com/office/drawing/2014/main" id="{3B5C5EBD-E9C1-C949-8589-19076D5F516E}"/>
              </a:ext>
            </a:extLst>
          </p:cNvPr>
          <p:cNvSpPr>
            <a:spLocks noGrp="1"/>
          </p:cNvSpPr>
          <p:nvPr>
            <p:ph type="sldNum" sz="quarter" idx="4294967295"/>
          </p:nvPr>
        </p:nvSpPr>
        <p:spPr>
          <a:xfrm>
            <a:off x="9448800" y="0"/>
            <a:ext cx="2743200" cy="365125"/>
          </a:xfrm>
          <a:prstGeom prst="rect">
            <a:avLst/>
          </a:prstGeom>
        </p:spPr>
        <p:txBody>
          <a:bodyPr/>
          <a:lstStyle/>
          <a:p>
            <a:fld id="{38CED4F2-E8D8-CB44-8AA4-7EFEC1139D00}" type="slidenum">
              <a:rPr lang="en-US" smtClean="0"/>
              <a:t>17</a:t>
            </a:fld>
            <a:endParaRPr lang="en-US"/>
          </a:p>
        </p:txBody>
      </p:sp>
    </p:spTree>
    <p:extLst>
      <p:ext uri="{BB962C8B-B14F-4D97-AF65-F5344CB8AC3E}">
        <p14:creationId xmlns:p14="http://schemas.microsoft.com/office/powerpoint/2010/main" val="1045379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0EE8CF-13D5-7E46-B4EA-421A92191314}"/>
              </a:ext>
            </a:extLst>
          </p:cNvPr>
          <p:cNvPicPr>
            <a:picLocks noChangeAspect="1"/>
          </p:cNvPicPr>
          <p:nvPr/>
        </p:nvPicPr>
        <p:blipFill rotWithShape="1">
          <a:blip r:embed="rId3"/>
          <a:srcRect t="18523" r="17632" b="12055"/>
          <a:stretch/>
        </p:blipFill>
        <p:spPr>
          <a:xfrm>
            <a:off x="0" y="-1"/>
            <a:ext cx="12192000" cy="6858001"/>
          </a:xfrm>
          <a:prstGeom prst="rect">
            <a:avLst/>
          </a:prstGeom>
        </p:spPr>
      </p:pic>
      <p:sp>
        <p:nvSpPr>
          <p:cNvPr id="4" name="Rectangle 3">
            <a:extLst>
              <a:ext uri="{FF2B5EF4-FFF2-40B4-BE49-F238E27FC236}">
                <a16:creationId xmlns:a16="http://schemas.microsoft.com/office/drawing/2014/main" id="{68E17DF1-C9B8-7146-8274-0BD2EAF86421}"/>
              </a:ext>
            </a:extLst>
          </p:cNvPr>
          <p:cNvSpPr/>
          <p:nvPr/>
        </p:nvSpPr>
        <p:spPr>
          <a:xfrm>
            <a:off x="0" y="0"/>
            <a:ext cx="12192000" cy="6858000"/>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096995"/>
              </a:solidFill>
              <a:ea typeface="+mj-ea"/>
              <a:cs typeface="+mj-cs"/>
            </a:endParaRPr>
          </a:p>
        </p:txBody>
      </p:sp>
      <p:sp>
        <p:nvSpPr>
          <p:cNvPr id="5" name="Title 2">
            <a:extLst>
              <a:ext uri="{FF2B5EF4-FFF2-40B4-BE49-F238E27FC236}">
                <a16:creationId xmlns:a16="http://schemas.microsoft.com/office/drawing/2014/main" id="{2979493B-A4A9-FC49-9890-2E28C7734D05}"/>
              </a:ext>
            </a:extLst>
          </p:cNvPr>
          <p:cNvSpPr txBox="1">
            <a:spLocks/>
          </p:cNvSpPr>
          <p:nvPr/>
        </p:nvSpPr>
        <p:spPr>
          <a:xfrm>
            <a:off x="296361" y="367968"/>
            <a:ext cx="8454327" cy="640080"/>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dirty="0">
                <a:solidFill>
                  <a:srgbClr val="096995"/>
                </a:solidFill>
                <a:latin typeface="+mn-lt"/>
              </a:rPr>
              <a:t>Key </a:t>
            </a:r>
            <a:r>
              <a:rPr lang="en-US" sz="3000" dirty="0" smtClean="0">
                <a:solidFill>
                  <a:srgbClr val="096995"/>
                </a:solidFill>
                <a:latin typeface="+mn-lt"/>
              </a:rPr>
              <a:t>Takeaways</a:t>
            </a:r>
            <a:endParaRPr lang="en-US" sz="3000" dirty="0">
              <a:solidFill>
                <a:srgbClr val="096995"/>
              </a:solidFill>
              <a:latin typeface="+mn-lt"/>
            </a:endParaRPr>
          </a:p>
        </p:txBody>
      </p:sp>
      <p:cxnSp>
        <p:nvCxnSpPr>
          <p:cNvPr id="6" name="Straight Connector 5">
            <a:extLst>
              <a:ext uri="{FF2B5EF4-FFF2-40B4-BE49-F238E27FC236}">
                <a16:creationId xmlns:a16="http://schemas.microsoft.com/office/drawing/2014/main" id="{1812907C-836B-BB43-9922-6A061E0DC47C}"/>
              </a:ext>
            </a:extLst>
          </p:cNvPr>
          <p:cNvCxnSpPr/>
          <p:nvPr/>
        </p:nvCxnSpPr>
        <p:spPr>
          <a:xfrm>
            <a:off x="381000" y="1143000"/>
            <a:ext cx="914400" cy="0"/>
          </a:xfrm>
          <a:prstGeom prst="line">
            <a:avLst/>
          </a:prstGeom>
          <a:ln w="57150">
            <a:solidFill>
              <a:srgbClr val="D4A028"/>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58C8CAB3-055A-884B-ACBB-D8865CC27E2D}"/>
              </a:ext>
            </a:extLst>
          </p:cNvPr>
          <p:cNvSpPr/>
          <p:nvPr/>
        </p:nvSpPr>
        <p:spPr>
          <a:xfrm>
            <a:off x="397841" y="1376016"/>
            <a:ext cx="11396318" cy="4542269"/>
          </a:xfrm>
          <a:prstGeom prst="rect">
            <a:avLst/>
          </a:prstGeom>
        </p:spPr>
        <p:txBody>
          <a:bodyPr wrap="square">
            <a:spAutoFit/>
          </a:bodyPr>
          <a:lstStyle/>
          <a:p>
            <a:pPr marL="285750" indent="-285750">
              <a:lnSpc>
                <a:spcPts val="2500"/>
              </a:lnSpc>
              <a:spcAft>
                <a:spcPts val="1800"/>
              </a:spcAft>
              <a:buClr>
                <a:srgbClr val="096995"/>
              </a:buClr>
              <a:buSzPct val="85000"/>
              <a:buFont typeface="Wingdings" pitchFamily="2" charset="2"/>
              <a:buChar char="§"/>
            </a:pPr>
            <a:r>
              <a:rPr lang="en-US" sz="2000" dirty="0">
                <a:cs typeface="Calibri" panose="020F0502020204030204"/>
              </a:rPr>
              <a:t>On the Worksheet, positions must have a Default Funding Profile to set up </a:t>
            </a:r>
            <a:r>
              <a:rPr lang="en-US" sz="2000" dirty="0"/>
              <a:t>one Catch-All for up-to-the-cap earnings; one for the over-the-cap earnings. If part of the employee's total UC salary is not fully allocated, the system uses the appropriate Catch-All row.</a:t>
            </a:r>
            <a:endParaRPr lang="en-US" sz="2000" dirty="0">
              <a:cs typeface="Calibri" panose="020F0502020204030204"/>
            </a:endParaRPr>
          </a:p>
          <a:p>
            <a:pPr marL="285750" indent="-285750">
              <a:lnSpc>
                <a:spcPts val="2500"/>
              </a:lnSpc>
              <a:spcAft>
                <a:spcPts val="1800"/>
              </a:spcAft>
              <a:buClr>
                <a:srgbClr val="096995"/>
              </a:buClr>
              <a:buSzPct val="85000"/>
              <a:buFont typeface="Wingdings" pitchFamily="2" charset="2"/>
              <a:buChar char="§"/>
            </a:pPr>
            <a:r>
              <a:rPr lang="en-US" sz="2000" dirty="0" smtClean="0">
                <a:cs typeface="Calibri" panose="020F0502020204030204"/>
              </a:rPr>
              <a:t>On </a:t>
            </a:r>
            <a:r>
              <a:rPr lang="en-US" sz="2000" dirty="0">
                <a:cs typeface="Calibri" panose="020F0502020204030204"/>
              </a:rPr>
              <a:t>the Worksheet, the sum of all funding lines will equal 100% (per begin/end date). </a:t>
            </a:r>
            <a:r>
              <a:rPr lang="en-US" sz="2000" dirty="0"/>
              <a:t>The Worksheet uses begin and end dates instead of Effective Dates.</a:t>
            </a:r>
          </a:p>
          <a:p>
            <a:pPr marL="285750" indent="-285750">
              <a:lnSpc>
                <a:spcPts val="2500"/>
              </a:lnSpc>
              <a:spcAft>
                <a:spcPts val="1800"/>
              </a:spcAft>
              <a:buClr>
                <a:srgbClr val="096995"/>
              </a:buClr>
              <a:buSzPct val="85000"/>
              <a:buFont typeface="Wingdings" pitchFamily="2" charset="2"/>
              <a:buChar char="§"/>
            </a:pPr>
            <a:r>
              <a:rPr lang="en-US" sz="2000" dirty="0" smtClean="0"/>
              <a:t>Best </a:t>
            </a:r>
            <a:r>
              <a:rPr lang="en-US" sz="2000" dirty="0"/>
              <a:t>practice = Enter Percent Effort and let the system calculate Percent of Pay and Total Allocated </a:t>
            </a:r>
            <a:r>
              <a:rPr lang="en-US" sz="2000" dirty="0" err="1" smtClean="0"/>
              <a:t>Amt</a:t>
            </a:r>
            <a:endParaRPr lang="en-US" sz="2000" dirty="0" smtClean="0"/>
          </a:p>
          <a:p>
            <a:pPr marL="285750" indent="-285750">
              <a:lnSpc>
                <a:spcPts val="2500"/>
              </a:lnSpc>
              <a:spcAft>
                <a:spcPts val="1800"/>
              </a:spcAft>
              <a:buClr>
                <a:srgbClr val="096995"/>
              </a:buClr>
              <a:buSzPct val="85000"/>
              <a:buFont typeface="Wingdings" pitchFamily="2" charset="2"/>
              <a:buChar char="§"/>
            </a:pPr>
            <a:r>
              <a:rPr lang="en-US" sz="2000" dirty="0"/>
              <a:t>The Combo code generated in the MCOP worksheet is specific to that worksheet and cannot be used anywhere </a:t>
            </a:r>
            <a:r>
              <a:rPr lang="en-US" sz="2000" dirty="0" smtClean="0"/>
              <a:t>else</a:t>
            </a:r>
          </a:p>
          <a:p>
            <a:pPr marL="285750" indent="-285750">
              <a:lnSpc>
                <a:spcPts val="2500"/>
              </a:lnSpc>
              <a:spcAft>
                <a:spcPts val="1800"/>
              </a:spcAft>
              <a:buClr>
                <a:srgbClr val="096995"/>
              </a:buClr>
              <a:buSzPct val="85000"/>
              <a:buFont typeface="Wingdings" pitchFamily="2" charset="2"/>
              <a:buChar char="§"/>
            </a:pPr>
            <a:r>
              <a:rPr lang="en-US" sz="2000" dirty="0" smtClean="0"/>
              <a:t>The </a:t>
            </a:r>
            <a:r>
              <a:rPr lang="en-US" sz="2000" dirty="0"/>
              <a:t>use of sponsored Funds is NOT allowed in the Default Funding Profile in Funding Entry and is NOT allowed for the Over-the-Cap in Direct Retro. No sponsored Funds can be used for Over-the-Cap (cap gap) in UCPath, even if allowed by the private </a:t>
            </a:r>
            <a:r>
              <a:rPr lang="en-US" sz="2000" dirty="0" smtClean="0"/>
              <a:t>agency/award</a:t>
            </a:r>
          </a:p>
        </p:txBody>
      </p:sp>
      <p:pic>
        <p:nvPicPr>
          <p:cNvPr id="8" name="Picture 7">
            <a:extLst>
              <a:ext uri="{FF2B5EF4-FFF2-40B4-BE49-F238E27FC236}">
                <a16:creationId xmlns:a16="http://schemas.microsoft.com/office/drawing/2014/main" id="{77A77BAB-C37B-1148-94CF-32554C22271D}"/>
              </a:ext>
            </a:extLst>
          </p:cNvPr>
          <p:cNvPicPr>
            <a:picLocks noChangeAspect="1"/>
          </p:cNvPicPr>
          <p:nvPr/>
        </p:nvPicPr>
        <p:blipFill>
          <a:blip r:embed="rId4"/>
          <a:stretch>
            <a:fillRect/>
          </a:stretch>
        </p:blipFill>
        <p:spPr>
          <a:xfrm>
            <a:off x="10134600" y="163630"/>
            <a:ext cx="1828800" cy="587141"/>
          </a:xfrm>
          <a:prstGeom prst="rect">
            <a:avLst/>
          </a:prstGeom>
        </p:spPr>
      </p:pic>
      <p:pic>
        <p:nvPicPr>
          <p:cNvPr id="9" name="Picture 8">
            <a:extLst>
              <a:ext uri="{FF2B5EF4-FFF2-40B4-BE49-F238E27FC236}">
                <a16:creationId xmlns:a16="http://schemas.microsoft.com/office/drawing/2014/main" id="{31D4591D-3784-7F4F-99A2-7A9FDC743225}"/>
              </a:ext>
            </a:extLst>
          </p:cNvPr>
          <p:cNvPicPr>
            <a:picLocks noChangeAspect="1"/>
          </p:cNvPicPr>
          <p:nvPr/>
        </p:nvPicPr>
        <p:blipFill>
          <a:blip r:embed="rId5"/>
          <a:stretch>
            <a:fillRect/>
          </a:stretch>
        </p:blipFill>
        <p:spPr>
          <a:xfrm>
            <a:off x="10512402" y="6396230"/>
            <a:ext cx="1371600" cy="257175"/>
          </a:xfrm>
          <a:prstGeom prst="rect">
            <a:avLst/>
          </a:prstGeom>
        </p:spPr>
      </p:pic>
      <p:sp>
        <p:nvSpPr>
          <p:cNvPr id="2" name="Slide Number Placeholder 1">
            <a:extLst>
              <a:ext uri="{FF2B5EF4-FFF2-40B4-BE49-F238E27FC236}">
                <a16:creationId xmlns:a16="http://schemas.microsoft.com/office/drawing/2014/main" id="{3B5C5EBD-E9C1-C949-8589-19076D5F516E}"/>
              </a:ext>
            </a:extLst>
          </p:cNvPr>
          <p:cNvSpPr>
            <a:spLocks noGrp="1"/>
          </p:cNvSpPr>
          <p:nvPr>
            <p:ph type="sldNum" sz="quarter" idx="4294967295"/>
          </p:nvPr>
        </p:nvSpPr>
        <p:spPr>
          <a:xfrm>
            <a:off x="9448800" y="0"/>
            <a:ext cx="2743200" cy="365125"/>
          </a:xfrm>
          <a:prstGeom prst="rect">
            <a:avLst/>
          </a:prstGeom>
        </p:spPr>
        <p:txBody>
          <a:bodyPr/>
          <a:lstStyle/>
          <a:p>
            <a:fld id="{38CED4F2-E8D8-CB44-8AA4-7EFEC1139D00}" type="slidenum">
              <a:rPr lang="en-US" smtClean="0"/>
              <a:t>18</a:t>
            </a:fld>
            <a:endParaRPr lang="en-US"/>
          </a:p>
        </p:txBody>
      </p:sp>
    </p:spTree>
    <p:extLst>
      <p:ext uri="{BB962C8B-B14F-4D97-AF65-F5344CB8AC3E}">
        <p14:creationId xmlns:p14="http://schemas.microsoft.com/office/powerpoint/2010/main" val="203722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319E5-5BF0-5D43-A48E-818FD2696174}"/>
              </a:ext>
            </a:extLst>
          </p:cNvPr>
          <p:cNvSpPr>
            <a:spLocks noGrp="1"/>
          </p:cNvSpPr>
          <p:nvPr>
            <p:ph type="title"/>
          </p:nvPr>
        </p:nvSpPr>
        <p:spPr>
          <a:xfrm>
            <a:off x="925965" y="128260"/>
            <a:ext cx="8038139" cy="640080"/>
          </a:xfrm>
        </p:spPr>
        <p:txBody>
          <a:bodyPr/>
          <a:lstStyle/>
          <a:p>
            <a:r>
              <a:rPr lang="en-US" b="0" dirty="0"/>
              <a:t>BEST PRACTICES</a:t>
            </a:r>
          </a:p>
        </p:txBody>
      </p:sp>
      <p:sp>
        <p:nvSpPr>
          <p:cNvPr id="6" name="Oval 5">
            <a:extLst>
              <a:ext uri="{FF2B5EF4-FFF2-40B4-BE49-F238E27FC236}">
                <a16:creationId xmlns:a16="http://schemas.microsoft.com/office/drawing/2014/main" id="{49C9B0D8-4D1A-6044-B856-5448A45C7BB1}"/>
              </a:ext>
            </a:extLst>
          </p:cNvPr>
          <p:cNvSpPr>
            <a:spLocks noChangeAspect="1"/>
          </p:cNvSpPr>
          <p:nvPr/>
        </p:nvSpPr>
        <p:spPr>
          <a:xfrm>
            <a:off x="152400" y="105400"/>
            <a:ext cx="685800" cy="685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16" descr="Thumbs up sign">
            <a:extLst>
              <a:ext uri="{FF2B5EF4-FFF2-40B4-BE49-F238E27FC236}">
                <a16:creationId xmlns:a16="http://schemas.microsoft.com/office/drawing/2014/main" id="{E9D5CE3A-0B6B-E84E-AA5D-84934930FFF2}"/>
              </a:ext>
            </a:extLst>
          </p:cNvPr>
          <p:cNvPicPr>
            <a:picLocks noChangeAspect="1"/>
          </p:cNvPicPr>
          <p:nvPr/>
        </p:nvPicPr>
        <p:blipFill>
          <a:blip r:embed="rId3">
            <a:extLst>
              <a:ext uri="{96DAC541-7B7A-43D3-8B79-37D633B846F1}">
                <asvg:svgBlip xmlns:asvg="http://schemas.microsoft.com/office/drawing/2016/SVG/main" xmlns="" r:embed="rId6"/>
              </a:ext>
            </a:extLst>
          </a:blip>
          <a:stretch>
            <a:fillRect/>
          </a:stretch>
        </p:blipFill>
        <p:spPr>
          <a:xfrm>
            <a:off x="182911" y="128260"/>
            <a:ext cx="640080" cy="640080"/>
          </a:xfrm>
          <a:prstGeom prst="rect">
            <a:avLst/>
          </a:prstGeom>
        </p:spPr>
      </p:pic>
      <p:grpSp>
        <p:nvGrpSpPr>
          <p:cNvPr id="5" name="Group 4">
            <a:extLst>
              <a:ext uri="{FF2B5EF4-FFF2-40B4-BE49-F238E27FC236}">
                <a16:creationId xmlns:a16="http://schemas.microsoft.com/office/drawing/2014/main" id="{B19F952C-FF38-FA41-B7C8-ED53261E259C}"/>
              </a:ext>
            </a:extLst>
          </p:cNvPr>
          <p:cNvGrpSpPr/>
          <p:nvPr/>
        </p:nvGrpSpPr>
        <p:grpSpPr>
          <a:xfrm>
            <a:off x="161700" y="1382583"/>
            <a:ext cx="3657600" cy="4800600"/>
            <a:chOff x="298436" y="1492311"/>
            <a:chExt cx="3657600" cy="4800600"/>
          </a:xfrm>
        </p:grpSpPr>
        <p:sp>
          <p:nvSpPr>
            <p:cNvPr id="4" name="Rounded Rectangle 3">
              <a:extLst>
                <a:ext uri="{FF2B5EF4-FFF2-40B4-BE49-F238E27FC236}">
                  <a16:creationId xmlns:a16="http://schemas.microsoft.com/office/drawing/2014/main" id="{A6117CDC-4979-9F4B-821D-5C61458718E3}"/>
                </a:ext>
              </a:extLst>
            </p:cNvPr>
            <p:cNvSpPr/>
            <p:nvPr/>
          </p:nvSpPr>
          <p:spPr>
            <a:xfrm>
              <a:off x="298436" y="1492311"/>
              <a:ext cx="3657600" cy="4800600"/>
            </a:xfrm>
            <a:prstGeom prst="roundRect">
              <a:avLst>
                <a:gd name="adj" fmla="val 3786"/>
              </a:avLst>
            </a:prstGeom>
            <a:solidFill>
              <a:srgbClr val="0A80B7"/>
            </a:solidFill>
            <a:ln>
              <a:solidFill>
                <a:srgbClr val="0A80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40A4641-4111-4541-8B57-D38EC2CDED4F}"/>
                </a:ext>
              </a:extLst>
            </p:cNvPr>
            <p:cNvSpPr/>
            <p:nvPr/>
          </p:nvSpPr>
          <p:spPr>
            <a:xfrm>
              <a:off x="527036" y="2863911"/>
              <a:ext cx="3200400" cy="3323987"/>
            </a:xfrm>
            <a:prstGeom prst="rect">
              <a:avLst/>
            </a:prstGeom>
          </p:spPr>
          <p:txBody>
            <a:bodyPr wrap="square" anchor="t">
              <a:spAutoFit/>
            </a:bodyPr>
            <a:lstStyle/>
            <a:p>
              <a:pPr algn="ctr">
                <a:lnSpc>
                  <a:spcPts val="2400"/>
                </a:lnSpc>
              </a:pPr>
              <a:r>
                <a:rPr lang="en-US" sz="2000" b="1" dirty="0">
                  <a:solidFill>
                    <a:schemeClr val="bg1"/>
                  </a:solidFill>
                  <a:latin typeface="Calibri"/>
                  <a:cs typeface="Calibri"/>
                </a:rPr>
                <a:t>Review training materials and job aids</a:t>
              </a:r>
            </a:p>
            <a:p>
              <a:pPr>
                <a:lnSpc>
                  <a:spcPts val="2400"/>
                </a:lnSpc>
              </a:pPr>
              <a:endParaRPr lang="en-US" b="1" dirty="0">
                <a:solidFill>
                  <a:schemeClr val="bg1"/>
                </a:solidFill>
                <a:latin typeface="Calibri" panose="020F0502020204030204" pitchFamily="34" charset="0"/>
                <a:cs typeface="Calibri" panose="020F0502020204030204" pitchFamily="34" charset="0"/>
              </a:endParaRPr>
            </a:p>
            <a:p>
              <a:pPr marL="285750" indent="-285750">
                <a:lnSpc>
                  <a:spcPts val="2400"/>
                </a:lnSpc>
                <a:spcAft>
                  <a:spcPts val="1200"/>
                </a:spcAft>
                <a:buClr>
                  <a:schemeClr val="bg1"/>
                </a:buClr>
                <a:buSzPct val="85000"/>
                <a:buFont typeface="Wingdings" pitchFamily="2" charset="2"/>
                <a:buChar char="§"/>
              </a:pPr>
              <a:r>
                <a:rPr lang="en-US" dirty="0">
                  <a:solidFill>
                    <a:schemeClr val="bg1"/>
                  </a:solidFill>
                  <a:latin typeface="Calibri"/>
                  <a:cs typeface="Calibri"/>
                </a:rPr>
                <a:t>It will take time to become familiar with using Salary Cap/MCOP Worksheet </a:t>
              </a:r>
            </a:p>
            <a:p>
              <a:pPr marL="285750" indent="-285750">
                <a:lnSpc>
                  <a:spcPts val="2400"/>
                </a:lnSpc>
                <a:spcAft>
                  <a:spcPts val="1200"/>
                </a:spcAft>
                <a:buClr>
                  <a:schemeClr val="bg1"/>
                </a:buClr>
                <a:buSzPct val="85000"/>
                <a:buFont typeface="Wingdings" pitchFamily="2" charset="2"/>
                <a:buChar char="§"/>
              </a:pPr>
              <a:r>
                <a:rPr lang="en-US" dirty="0">
                  <a:solidFill>
                    <a:schemeClr val="bg1"/>
                  </a:solidFill>
                  <a:latin typeface="Calibri"/>
                  <a:cs typeface="Calibri"/>
                </a:rPr>
                <a:t>Review available materials before beginning a complicated funding transaction</a:t>
              </a:r>
              <a:endParaRPr lang="en-US" dirty="0">
                <a:solidFill>
                  <a:schemeClr val="bg1"/>
                </a:solidFill>
                <a:latin typeface="Calibri" panose="020F0502020204030204" pitchFamily="34" charset="0"/>
                <a:cs typeface="Calibri" panose="020F0502020204030204" pitchFamily="34" charset="0"/>
              </a:endParaRPr>
            </a:p>
          </p:txBody>
        </p:sp>
      </p:grpSp>
      <p:grpSp>
        <p:nvGrpSpPr>
          <p:cNvPr id="7" name="Group 6">
            <a:extLst>
              <a:ext uri="{FF2B5EF4-FFF2-40B4-BE49-F238E27FC236}">
                <a16:creationId xmlns:a16="http://schemas.microsoft.com/office/drawing/2014/main" id="{481C2477-FF57-334F-A18F-9C4BC29CC03D}"/>
              </a:ext>
            </a:extLst>
          </p:cNvPr>
          <p:cNvGrpSpPr/>
          <p:nvPr/>
        </p:nvGrpSpPr>
        <p:grpSpPr>
          <a:xfrm>
            <a:off x="4268566" y="1383337"/>
            <a:ext cx="3657600" cy="4800600"/>
            <a:chOff x="4174560" y="1493065"/>
            <a:chExt cx="3657600" cy="4800600"/>
          </a:xfrm>
        </p:grpSpPr>
        <p:sp>
          <p:nvSpPr>
            <p:cNvPr id="9" name="Rounded Rectangle 8">
              <a:extLst>
                <a:ext uri="{FF2B5EF4-FFF2-40B4-BE49-F238E27FC236}">
                  <a16:creationId xmlns:a16="http://schemas.microsoft.com/office/drawing/2014/main" id="{28BE914C-236A-2146-8265-68FC2846850E}"/>
                </a:ext>
              </a:extLst>
            </p:cNvPr>
            <p:cNvSpPr/>
            <p:nvPr/>
          </p:nvSpPr>
          <p:spPr>
            <a:xfrm>
              <a:off x="4174560" y="1493065"/>
              <a:ext cx="3657600" cy="4800600"/>
            </a:xfrm>
            <a:prstGeom prst="roundRect">
              <a:avLst>
                <a:gd name="adj" fmla="val 3786"/>
              </a:avLst>
            </a:prstGeom>
            <a:solidFill>
              <a:srgbClr val="0A80B7"/>
            </a:solidFill>
            <a:ln>
              <a:solidFill>
                <a:srgbClr val="0A80B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Rectangle 9">
              <a:extLst>
                <a:ext uri="{FF2B5EF4-FFF2-40B4-BE49-F238E27FC236}">
                  <a16:creationId xmlns:a16="http://schemas.microsoft.com/office/drawing/2014/main" id="{75162E97-6892-8D4E-9CB8-F22512C74F6C}"/>
                </a:ext>
              </a:extLst>
            </p:cNvPr>
            <p:cNvSpPr/>
            <p:nvPr/>
          </p:nvSpPr>
          <p:spPr>
            <a:xfrm>
              <a:off x="4403160" y="2864665"/>
              <a:ext cx="3200400" cy="2246769"/>
            </a:xfrm>
            <a:prstGeom prst="rect">
              <a:avLst/>
            </a:prstGeom>
          </p:spPr>
          <p:txBody>
            <a:bodyPr wrap="square" anchor="t">
              <a:spAutoFit/>
            </a:bodyPr>
            <a:lstStyle/>
            <a:p>
              <a:pPr algn="ctr">
                <a:lnSpc>
                  <a:spcPts val="2400"/>
                </a:lnSpc>
              </a:pPr>
              <a:r>
                <a:rPr lang="en-US" sz="2000" b="1" dirty="0">
                  <a:solidFill>
                    <a:schemeClr val="bg1"/>
                  </a:solidFill>
                  <a:latin typeface="Calibri"/>
                  <a:cs typeface="Calibri"/>
                </a:rPr>
                <a:t>Plan your Worksheet Transaction</a:t>
              </a:r>
              <a:endParaRPr lang="en-US" sz="2000" b="1" dirty="0">
                <a:solidFill>
                  <a:schemeClr val="bg1"/>
                </a:solidFill>
                <a:latin typeface="Calibri" panose="020F0502020204030204" pitchFamily="34" charset="0"/>
                <a:cs typeface="Calibri" panose="020F0502020204030204" pitchFamily="34" charset="0"/>
              </a:endParaRPr>
            </a:p>
            <a:p>
              <a:pPr>
                <a:lnSpc>
                  <a:spcPts val="2400"/>
                </a:lnSpc>
              </a:pPr>
              <a:endParaRPr lang="en-US" b="1" dirty="0">
                <a:solidFill>
                  <a:schemeClr val="bg1"/>
                </a:solidFill>
                <a:latin typeface="Calibri" panose="020F0502020204030204" pitchFamily="34" charset="0"/>
                <a:cs typeface="Calibri" panose="020F0502020204030204" pitchFamily="34" charset="0"/>
              </a:endParaRPr>
            </a:p>
            <a:p>
              <a:pPr marL="285750" indent="-285750">
                <a:lnSpc>
                  <a:spcPts val="2400"/>
                </a:lnSpc>
                <a:spcAft>
                  <a:spcPts val="1200"/>
                </a:spcAft>
                <a:buClr>
                  <a:schemeClr val="bg1"/>
                </a:buClr>
                <a:buSzPct val="85000"/>
                <a:buFont typeface="Wingdings" pitchFamily="2" charset="2"/>
                <a:buChar char="§"/>
              </a:pPr>
              <a:r>
                <a:rPr lang="en-US" dirty="0">
                  <a:solidFill>
                    <a:schemeClr val="bg1"/>
                  </a:solidFill>
                  <a:latin typeface="Calibri"/>
                  <a:cs typeface="Calibri"/>
                </a:rPr>
                <a:t>Using an Excel spreadsheet or another tool, plan the funding across begin and end dates as well as fund sources</a:t>
              </a:r>
              <a:endParaRPr lang="en-US" dirty="0">
                <a:solidFill>
                  <a:schemeClr val="bg1"/>
                </a:solidFill>
                <a:latin typeface="Calibri" panose="020F0502020204030204" pitchFamily="34" charset="0"/>
                <a:cs typeface="Calibri" panose="020F0502020204030204" pitchFamily="34" charset="0"/>
              </a:endParaRPr>
            </a:p>
          </p:txBody>
        </p:sp>
      </p:grpSp>
      <p:pic>
        <p:nvPicPr>
          <p:cNvPr id="17" name="Graphic 2" descr="Magnifying glass">
            <a:extLst>
              <a:ext uri="{FF2B5EF4-FFF2-40B4-BE49-F238E27FC236}">
                <a16:creationId xmlns:a16="http://schemas.microsoft.com/office/drawing/2014/main" id="{289ECCA5-ABE1-4243-8E10-FCCD3C8DD49A}"/>
              </a:ext>
            </a:extLst>
          </p:cNvPr>
          <p:cNvPicPr>
            <a:picLocks noChangeAspect="1"/>
          </p:cNvPicPr>
          <p:nvPr/>
        </p:nvPicPr>
        <p:blipFill>
          <a:blip r:embed="rId7">
            <a:extLst>
              <a:ext uri="{96DAC541-7B7A-43D3-8B79-37D633B846F1}">
                <asvg:svgBlip xmlns:asvg="http://schemas.microsoft.com/office/drawing/2016/SVG/main" xmlns="" r:embed="rId10"/>
              </a:ext>
            </a:extLst>
          </a:blip>
          <a:stretch>
            <a:fillRect/>
          </a:stretch>
        </p:blipFill>
        <p:spPr>
          <a:xfrm>
            <a:off x="1647600" y="1806186"/>
            <a:ext cx="685800" cy="685800"/>
          </a:xfrm>
          <a:prstGeom prst="rect">
            <a:avLst/>
          </a:prstGeom>
        </p:spPr>
      </p:pic>
      <p:pic>
        <p:nvPicPr>
          <p:cNvPr id="21" name="Picture 20">
            <a:extLst>
              <a:ext uri="{FF2B5EF4-FFF2-40B4-BE49-F238E27FC236}">
                <a16:creationId xmlns:a16="http://schemas.microsoft.com/office/drawing/2014/main" id="{3B18E56E-0593-3741-9023-69119A9D2A80}"/>
              </a:ext>
            </a:extLst>
          </p:cNvPr>
          <p:cNvPicPr>
            <a:picLocks noChangeAspect="1"/>
          </p:cNvPicPr>
          <p:nvPr/>
        </p:nvPicPr>
        <p:blipFill>
          <a:blip r:embed="rId11">
            <a:clrChange>
              <a:clrFrom>
                <a:srgbClr val="FFFFFF"/>
              </a:clrFrom>
              <a:clrTo>
                <a:srgbClr val="FFFFFF">
                  <a:alpha val="0"/>
                </a:srgbClr>
              </a:clrTo>
            </a:clrChange>
            <a:biLevel thresh="25000"/>
          </a:blip>
          <a:stretch>
            <a:fillRect/>
          </a:stretch>
        </p:blipFill>
        <p:spPr>
          <a:xfrm>
            <a:off x="9926209" y="1808349"/>
            <a:ext cx="586305" cy="685800"/>
          </a:xfrm>
          <a:prstGeom prst="rect">
            <a:avLst/>
          </a:prstGeom>
        </p:spPr>
      </p:pic>
      <p:grpSp>
        <p:nvGrpSpPr>
          <p:cNvPr id="19" name="Group 18">
            <a:extLst>
              <a:ext uri="{FF2B5EF4-FFF2-40B4-BE49-F238E27FC236}">
                <a16:creationId xmlns:a16="http://schemas.microsoft.com/office/drawing/2014/main" id="{58262B6C-ABD8-3D4F-AE53-9319080C78EB}"/>
              </a:ext>
            </a:extLst>
          </p:cNvPr>
          <p:cNvGrpSpPr/>
          <p:nvPr/>
        </p:nvGrpSpPr>
        <p:grpSpPr>
          <a:xfrm>
            <a:off x="8375432" y="1382583"/>
            <a:ext cx="3657600" cy="4808791"/>
            <a:chOff x="4268566" y="1383337"/>
            <a:chExt cx="3657600" cy="4800600"/>
          </a:xfrm>
        </p:grpSpPr>
        <p:sp>
          <p:nvSpPr>
            <p:cNvPr id="22" name="Rounded Rectangle 21">
              <a:extLst>
                <a:ext uri="{FF2B5EF4-FFF2-40B4-BE49-F238E27FC236}">
                  <a16:creationId xmlns:a16="http://schemas.microsoft.com/office/drawing/2014/main" id="{28BE914C-236A-2146-8265-68FC2846850E}"/>
                </a:ext>
              </a:extLst>
            </p:cNvPr>
            <p:cNvSpPr/>
            <p:nvPr/>
          </p:nvSpPr>
          <p:spPr>
            <a:xfrm>
              <a:off x="4268566" y="1383337"/>
              <a:ext cx="3657600" cy="4800600"/>
            </a:xfrm>
            <a:prstGeom prst="roundRect">
              <a:avLst>
                <a:gd name="adj" fmla="val 3786"/>
              </a:avLst>
            </a:prstGeom>
            <a:solidFill>
              <a:srgbClr val="0A80B7"/>
            </a:solidFill>
            <a:ln>
              <a:solidFill>
                <a:srgbClr val="0A80B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Rectangle 22">
              <a:extLst>
                <a:ext uri="{FF2B5EF4-FFF2-40B4-BE49-F238E27FC236}">
                  <a16:creationId xmlns:a16="http://schemas.microsoft.com/office/drawing/2014/main" id="{75162E97-6892-8D4E-9CB8-F22512C74F6C}"/>
                </a:ext>
              </a:extLst>
            </p:cNvPr>
            <p:cNvSpPr/>
            <p:nvPr/>
          </p:nvSpPr>
          <p:spPr>
            <a:xfrm>
              <a:off x="4497166" y="2754937"/>
              <a:ext cx="3200400" cy="3323987"/>
            </a:xfrm>
            <a:prstGeom prst="rect">
              <a:avLst/>
            </a:prstGeom>
          </p:spPr>
          <p:txBody>
            <a:bodyPr wrap="square" anchor="t">
              <a:spAutoFit/>
            </a:bodyPr>
            <a:lstStyle/>
            <a:p>
              <a:pPr algn="ctr">
                <a:lnSpc>
                  <a:spcPts val="2400"/>
                </a:lnSpc>
              </a:pPr>
              <a:r>
                <a:rPr lang="en-US" sz="2000" b="1" dirty="0">
                  <a:solidFill>
                    <a:schemeClr val="bg1"/>
                  </a:solidFill>
                  <a:latin typeface="Calibri"/>
                  <a:cs typeface="Calibri"/>
                </a:rPr>
                <a:t>Follow the funding transaction processes </a:t>
              </a:r>
              <a:br>
                <a:rPr lang="en-US" sz="2000" b="1" dirty="0">
                  <a:solidFill>
                    <a:schemeClr val="bg1"/>
                  </a:solidFill>
                  <a:latin typeface="Calibri"/>
                  <a:cs typeface="Calibri"/>
                </a:rPr>
              </a:br>
              <a:r>
                <a:rPr lang="en-US" sz="2000" b="1" dirty="0">
                  <a:solidFill>
                    <a:schemeClr val="bg1"/>
                  </a:solidFill>
                  <a:latin typeface="Calibri"/>
                  <a:cs typeface="Calibri"/>
                </a:rPr>
                <a:t>step-by-step </a:t>
              </a:r>
              <a:endParaRPr lang="en-US" sz="2000" b="1" dirty="0">
                <a:solidFill>
                  <a:schemeClr val="bg1"/>
                </a:solidFill>
                <a:latin typeface="Calibri" panose="020F0502020204030204" pitchFamily="34" charset="0"/>
                <a:cs typeface="Calibri" panose="020F0502020204030204" pitchFamily="34" charset="0"/>
              </a:endParaRPr>
            </a:p>
            <a:p>
              <a:pPr>
                <a:lnSpc>
                  <a:spcPts val="2400"/>
                </a:lnSpc>
              </a:pPr>
              <a:endParaRPr lang="en-US" b="1" dirty="0">
                <a:solidFill>
                  <a:schemeClr val="bg1"/>
                </a:solidFill>
                <a:latin typeface="Calibri" panose="020F0502020204030204" pitchFamily="34" charset="0"/>
                <a:cs typeface="Calibri" panose="020F0502020204030204" pitchFamily="34" charset="0"/>
              </a:endParaRPr>
            </a:p>
            <a:p>
              <a:pPr marL="285750" indent="-285750">
                <a:lnSpc>
                  <a:spcPts val="2400"/>
                </a:lnSpc>
                <a:spcAft>
                  <a:spcPts val="1200"/>
                </a:spcAft>
                <a:buClr>
                  <a:schemeClr val="bg1"/>
                </a:buClr>
                <a:buSzPct val="85000"/>
                <a:buFont typeface="Wingdings" pitchFamily="2" charset="2"/>
                <a:buChar char="§"/>
              </a:pPr>
              <a:r>
                <a:rPr lang="en-US" dirty="0">
                  <a:solidFill>
                    <a:schemeClr val="bg1"/>
                  </a:solidFill>
                  <a:latin typeface="Calibri"/>
                  <a:cs typeface="Calibri"/>
                </a:rPr>
                <a:t>Not following the step-by-step process for funding and direct retro transactions is the primary cause of GL-related errors in UCPath</a:t>
              </a:r>
            </a:p>
            <a:p>
              <a:pPr marL="285750" indent="-285750">
                <a:lnSpc>
                  <a:spcPts val="2400"/>
                </a:lnSpc>
                <a:spcAft>
                  <a:spcPts val="1200"/>
                </a:spcAft>
                <a:buClr>
                  <a:schemeClr val="bg1"/>
                </a:buClr>
                <a:buSzPct val="85000"/>
                <a:buFont typeface="Wingdings" pitchFamily="2" charset="2"/>
                <a:buChar char="§"/>
              </a:pPr>
              <a:r>
                <a:rPr lang="en-US" dirty="0">
                  <a:solidFill>
                    <a:schemeClr val="bg1"/>
                  </a:solidFill>
                  <a:latin typeface="Calibri"/>
                  <a:cs typeface="Calibri"/>
                </a:rPr>
                <a:t>Don’t get creative</a:t>
              </a:r>
              <a:endParaRPr lang="en-US" dirty="0">
                <a:solidFill>
                  <a:schemeClr val="bg1"/>
                </a:solidFill>
                <a:latin typeface="Calibri" panose="020F0502020204030204" pitchFamily="34" charset="0"/>
                <a:cs typeface="Calibri" panose="020F0502020204030204" pitchFamily="34" charset="0"/>
              </a:endParaRPr>
            </a:p>
          </p:txBody>
        </p:sp>
        <p:pic>
          <p:nvPicPr>
            <p:cNvPr id="24" name="Graphic 6" descr="Gears">
              <a:extLst>
                <a:ext uri="{FF2B5EF4-FFF2-40B4-BE49-F238E27FC236}">
                  <a16:creationId xmlns:a16="http://schemas.microsoft.com/office/drawing/2014/main" id="{16A1A096-2A10-774A-AE3C-AB92D1D28C94}"/>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5754466" y="1808988"/>
              <a:ext cx="685800" cy="685800"/>
            </a:xfrm>
            <a:prstGeom prst="rect">
              <a:avLst/>
            </a:prstGeom>
          </p:spPr>
        </p:pic>
      </p:grpSp>
      <p:pic>
        <p:nvPicPr>
          <p:cNvPr id="25" name="Picture 24">
            <a:extLst>
              <a:ext uri="{FF2B5EF4-FFF2-40B4-BE49-F238E27FC236}">
                <a16:creationId xmlns:a16="http://schemas.microsoft.com/office/drawing/2014/main" id="{3B18E56E-0593-3741-9023-69119A9D2A80}"/>
              </a:ext>
            </a:extLst>
          </p:cNvPr>
          <p:cNvPicPr>
            <a:picLocks/>
          </p:cNvPicPr>
          <p:nvPr/>
        </p:nvPicPr>
        <p:blipFill>
          <a:blip r:embed="rId11">
            <a:clrChange>
              <a:clrFrom>
                <a:srgbClr val="FFFFFF"/>
              </a:clrFrom>
              <a:clrTo>
                <a:srgbClr val="FFFFFF">
                  <a:alpha val="0"/>
                </a:srgbClr>
              </a:clrTo>
            </a:clrChange>
            <a:biLevel thresh="25000"/>
          </a:blip>
          <a:stretch>
            <a:fillRect/>
          </a:stretch>
        </p:blipFill>
        <p:spPr>
          <a:xfrm>
            <a:off x="5868766" y="1920486"/>
            <a:ext cx="457200" cy="457200"/>
          </a:xfrm>
          <a:prstGeom prst="rect">
            <a:avLst/>
          </a:prstGeom>
        </p:spPr>
      </p:pic>
      <p:sp>
        <p:nvSpPr>
          <p:cNvPr id="11" name="Slide Number Placeholder 10"/>
          <p:cNvSpPr>
            <a:spLocks noGrp="1"/>
          </p:cNvSpPr>
          <p:nvPr>
            <p:ph type="sldNum" sz="quarter" idx="4"/>
          </p:nvPr>
        </p:nvSpPr>
        <p:spPr/>
        <p:txBody>
          <a:bodyPr/>
          <a:lstStyle/>
          <a:p>
            <a:fld id="{F67B021E-7C74-E446-8D52-EB81D6AEFAE5}" type="slidenum">
              <a:rPr lang="en-US" smtClean="0"/>
              <a:pPr/>
              <a:t>19</a:t>
            </a:fld>
            <a:endParaRPr lang="en-US"/>
          </a:p>
        </p:txBody>
      </p:sp>
    </p:spTree>
    <p:extLst>
      <p:ext uri="{BB962C8B-B14F-4D97-AF65-F5344CB8AC3E}">
        <p14:creationId xmlns:p14="http://schemas.microsoft.com/office/powerpoint/2010/main" val="2662155456"/>
      </p:ext>
    </p:extLst>
  </p:cSld>
  <p:clrMapOvr>
    <a:masterClrMapping/>
  </p:clrMapOvr>
  <mc:AlternateContent xmlns:mc="http://schemas.openxmlformats.org/markup-compatibility/2006" xmlns:p14="http://schemas.microsoft.com/office/powerpoint/2010/main">
    <mc:Choice Requires="p14">
      <p:transition spd="med" p14:dur="700" advClick="0" advTm="44770">
        <p:fade/>
      </p:transition>
    </mc:Choice>
    <mc:Fallback xmlns="">
      <p:transition spd="med" advClick="0" advTm="4477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5099C1D-1791-594E-A4E3-4420B1AD668C}"/>
              </a:ext>
            </a:extLst>
          </p:cNvPr>
          <p:cNvPicPr>
            <a:picLocks noChangeAspect="1"/>
          </p:cNvPicPr>
          <p:nvPr/>
        </p:nvPicPr>
        <p:blipFill rotWithShape="1">
          <a:blip r:embed="rId3"/>
          <a:srcRect b="15625"/>
          <a:stretch/>
        </p:blipFill>
        <p:spPr>
          <a:xfrm flipH="1">
            <a:off x="0" y="0"/>
            <a:ext cx="12192000" cy="6858000"/>
          </a:xfrm>
          <a:prstGeom prst="rect">
            <a:avLst/>
          </a:prstGeom>
        </p:spPr>
      </p:pic>
      <p:sp>
        <p:nvSpPr>
          <p:cNvPr id="4" name="Rectangle 3">
            <a:extLst>
              <a:ext uri="{FF2B5EF4-FFF2-40B4-BE49-F238E27FC236}">
                <a16:creationId xmlns:a16="http://schemas.microsoft.com/office/drawing/2014/main" id="{31FAE382-853D-CA42-8A02-73CC7826BE2B}"/>
              </a:ext>
            </a:extLst>
          </p:cNvPr>
          <p:cNvSpPr/>
          <p:nvPr/>
        </p:nvSpPr>
        <p:spPr>
          <a:xfrm>
            <a:off x="0" y="0"/>
            <a:ext cx="12192000" cy="6858000"/>
          </a:xfrm>
          <a:prstGeom prst="rect">
            <a:avLst/>
          </a:prstGeom>
          <a:solidFill>
            <a:srgbClr val="FFFFFF">
              <a:alpha val="7529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096995"/>
              </a:solidFill>
              <a:ea typeface="+mj-ea"/>
              <a:cs typeface="+mj-cs"/>
            </a:endParaRPr>
          </a:p>
        </p:txBody>
      </p:sp>
      <p:pic>
        <p:nvPicPr>
          <p:cNvPr id="14" name="Picture 13">
            <a:extLst>
              <a:ext uri="{FF2B5EF4-FFF2-40B4-BE49-F238E27FC236}">
                <a16:creationId xmlns:a16="http://schemas.microsoft.com/office/drawing/2014/main" id="{FD7E6C65-D4A3-7E4F-B5ED-17A5490F32FC}"/>
              </a:ext>
            </a:extLst>
          </p:cNvPr>
          <p:cNvPicPr>
            <a:picLocks noChangeAspect="1"/>
          </p:cNvPicPr>
          <p:nvPr/>
        </p:nvPicPr>
        <p:blipFill>
          <a:blip r:embed="rId4"/>
          <a:stretch>
            <a:fillRect/>
          </a:stretch>
        </p:blipFill>
        <p:spPr>
          <a:xfrm>
            <a:off x="10134600" y="163630"/>
            <a:ext cx="1828800" cy="587141"/>
          </a:xfrm>
          <a:prstGeom prst="rect">
            <a:avLst/>
          </a:prstGeom>
        </p:spPr>
      </p:pic>
      <p:sp>
        <p:nvSpPr>
          <p:cNvPr id="15" name="Title 2">
            <a:extLst>
              <a:ext uri="{FF2B5EF4-FFF2-40B4-BE49-F238E27FC236}">
                <a16:creationId xmlns:a16="http://schemas.microsoft.com/office/drawing/2014/main" id="{1A27EF57-B650-9440-B6A8-6BB4ADDA4DA6}"/>
              </a:ext>
            </a:extLst>
          </p:cNvPr>
          <p:cNvSpPr txBox="1">
            <a:spLocks/>
          </p:cNvSpPr>
          <p:nvPr/>
        </p:nvSpPr>
        <p:spPr>
          <a:xfrm>
            <a:off x="161827" y="137160"/>
            <a:ext cx="8454327" cy="640080"/>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rgbClr val="096995"/>
                </a:solidFill>
                <a:latin typeface="+mn-lt"/>
              </a:rPr>
              <a:t>Today’s Topics</a:t>
            </a:r>
          </a:p>
        </p:txBody>
      </p:sp>
      <p:cxnSp>
        <p:nvCxnSpPr>
          <p:cNvPr id="16" name="Straight Connector 15">
            <a:extLst>
              <a:ext uri="{FF2B5EF4-FFF2-40B4-BE49-F238E27FC236}">
                <a16:creationId xmlns:a16="http://schemas.microsoft.com/office/drawing/2014/main" id="{598E6910-4169-634C-8129-0BF7433A49E5}"/>
              </a:ext>
            </a:extLst>
          </p:cNvPr>
          <p:cNvCxnSpPr/>
          <p:nvPr/>
        </p:nvCxnSpPr>
        <p:spPr>
          <a:xfrm>
            <a:off x="228600" y="923827"/>
            <a:ext cx="914400" cy="0"/>
          </a:xfrm>
          <a:prstGeom prst="line">
            <a:avLst/>
          </a:prstGeom>
          <a:ln w="57150">
            <a:solidFill>
              <a:srgbClr val="D4A028"/>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493C87ED-68E5-6E42-8C6F-F24527B5098D}"/>
              </a:ext>
            </a:extLst>
          </p:cNvPr>
          <p:cNvPicPr>
            <a:picLocks noChangeAspect="1"/>
          </p:cNvPicPr>
          <p:nvPr/>
        </p:nvPicPr>
        <p:blipFill>
          <a:blip r:embed="rId5"/>
          <a:stretch>
            <a:fillRect/>
          </a:stretch>
        </p:blipFill>
        <p:spPr>
          <a:xfrm>
            <a:off x="10512402" y="6396230"/>
            <a:ext cx="1371600" cy="257175"/>
          </a:xfrm>
          <a:prstGeom prst="rect">
            <a:avLst/>
          </a:prstGeom>
        </p:spPr>
      </p:pic>
      <p:sp>
        <p:nvSpPr>
          <p:cNvPr id="2" name="Slide Number Placeholder 1">
            <a:extLst>
              <a:ext uri="{FF2B5EF4-FFF2-40B4-BE49-F238E27FC236}">
                <a16:creationId xmlns:a16="http://schemas.microsoft.com/office/drawing/2014/main" id="{21F63508-D425-454C-8943-EAE8BEB906BD}"/>
              </a:ext>
            </a:extLst>
          </p:cNvPr>
          <p:cNvSpPr>
            <a:spLocks noGrp="1"/>
          </p:cNvSpPr>
          <p:nvPr>
            <p:ph type="sldNum" sz="quarter" idx="4294967295"/>
          </p:nvPr>
        </p:nvSpPr>
        <p:spPr/>
        <p:txBody>
          <a:bodyPr/>
          <a:lstStyle/>
          <a:p>
            <a:fld id="{F67B021E-7C74-E446-8D52-EB81D6AEFAE5}" type="slidenum">
              <a:rPr lang="en-US" smtClean="0"/>
              <a:pPr/>
              <a:t>2</a:t>
            </a:fld>
            <a:endParaRPr lang="en-US" dirty="0"/>
          </a:p>
        </p:txBody>
      </p:sp>
      <p:grpSp>
        <p:nvGrpSpPr>
          <p:cNvPr id="3" name="Group 2">
            <a:extLst>
              <a:ext uri="{FF2B5EF4-FFF2-40B4-BE49-F238E27FC236}">
                <a16:creationId xmlns:a16="http://schemas.microsoft.com/office/drawing/2014/main" id="{35AC13A5-3C89-5C4A-85E4-FD91771A0157}"/>
              </a:ext>
            </a:extLst>
          </p:cNvPr>
          <p:cNvGrpSpPr/>
          <p:nvPr/>
        </p:nvGrpSpPr>
        <p:grpSpPr>
          <a:xfrm>
            <a:off x="228600" y="1236955"/>
            <a:ext cx="6400800" cy="685800"/>
            <a:chOff x="228600" y="1236955"/>
            <a:chExt cx="6400800" cy="685800"/>
          </a:xfrm>
        </p:grpSpPr>
        <p:grpSp>
          <p:nvGrpSpPr>
            <p:cNvPr id="47" name="Group 46">
              <a:extLst>
                <a:ext uri="{FF2B5EF4-FFF2-40B4-BE49-F238E27FC236}">
                  <a16:creationId xmlns:a16="http://schemas.microsoft.com/office/drawing/2014/main" id="{D48FB276-59B1-F448-8252-00B7000E8F16}"/>
                </a:ext>
              </a:extLst>
            </p:cNvPr>
            <p:cNvGrpSpPr/>
            <p:nvPr/>
          </p:nvGrpSpPr>
          <p:grpSpPr>
            <a:xfrm>
              <a:off x="228600" y="1236955"/>
              <a:ext cx="6400800" cy="685800"/>
              <a:chOff x="228600" y="1236955"/>
              <a:chExt cx="6400800" cy="685800"/>
            </a:xfrm>
          </p:grpSpPr>
          <p:sp>
            <p:nvSpPr>
              <p:cNvPr id="43" name="Rounded Rectangle 42">
                <a:extLst>
                  <a:ext uri="{FF2B5EF4-FFF2-40B4-BE49-F238E27FC236}">
                    <a16:creationId xmlns:a16="http://schemas.microsoft.com/office/drawing/2014/main" id="{9553F209-BE18-EC4D-B6A4-C8D2B1575FF9}"/>
                  </a:ext>
                </a:extLst>
              </p:cNvPr>
              <p:cNvSpPr/>
              <p:nvPr/>
            </p:nvSpPr>
            <p:spPr>
              <a:xfrm>
                <a:off x="228600" y="1236955"/>
                <a:ext cx="6400800" cy="685800"/>
              </a:xfrm>
              <a:prstGeom prst="roundRect">
                <a:avLst>
                  <a:gd name="adj" fmla="val 7576"/>
                </a:avLst>
              </a:prstGeom>
              <a:solidFill>
                <a:srgbClr val="096995">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87388" lvl="1"/>
                <a:r>
                  <a:rPr lang="en-US" dirty="0" smtClean="0"/>
                  <a:t>Resource Review</a:t>
                </a:r>
                <a:endParaRPr lang="en-US" dirty="0"/>
              </a:p>
            </p:txBody>
          </p:sp>
          <p:sp>
            <p:nvSpPr>
              <p:cNvPr id="32" name="Oval 31">
                <a:extLst>
                  <a:ext uri="{FF2B5EF4-FFF2-40B4-BE49-F238E27FC236}">
                    <a16:creationId xmlns:a16="http://schemas.microsoft.com/office/drawing/2014/main" id="{D7E010CA-DD66-AE42-90B5-B6531306DF4C}"/>
                  </a:ext>
                </a:extLst>
              </p:cNvPr>
              <p:cNvSpPr>
                <a:spLocks noChangeAspect="1"/>
              </p:cNvSpPr>
              <p:nvPr/>
            </p:nvSpPr>
            <p:spPr>
              <a:xfrm>
                <a:off x="325134" y="1305535"/>
                <a:ext cx="548640" cy="5486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4" name="Graphic 4" descr="Eye">
              <a:extLst>
                <a:ext uri="{FF2B5EF4-FFF2-40B4-BE49-F238E27FC236}">
                  <a16:creationId xmlns:a16="http://schemas.microsoft.com/office/drawing/2014/main" id="{211F2EE1-60B2-1D47-9A51-22F6606CC9BC}"/>
                </a:ext>
              </a:extLst>
            </p:cNvPr>
            <p:cNvPicPr>
              <a:picLocks noChangeAspect="1"/>
            </p:cNvPicPr>
            <p:nvPr/>
          </p:nvPicPr>
          <p:blipFill>
            <a:blip r:embed="rId6">
              <a:extLst>
                <a:ext uri="{96DAC541-7B7A-43D3-8B79-37D633B846F1}">
                  <asvg:svgBlip xmlns="" xmlns:asvg="http://schemas.microsoft.com/office/drawing/2016/SVG/main" r:embed="rId9"/>
                </a:ext>
              </a:extLst>
            </a:blip>
            <a:stretch>
              <a:fillRect/>
            </a:stretch>
          </p:blipFill>
          <p:spPr>
            <a:xfrm>
              <a:off x="370854" y="1351255"/>
              <a:ext cx="457200" cy="457200"/>
            </a:xfrm>
            <a:prstGeom prst="rect">
              <a:avLst/>
            </a:prstGeom>
          </p:spPr>
        </p:pic>
      </p:grpSp>
      <p:grpSp>
        <p:nvGrpSpPr>
          <p:cNvPr id="6" name="Group 5">
            <a:extLst>
              <a:ext uri="{FF2B5EF4-FFF2-40B4-BE49-F238E27FC236}">
                <a16:creationId xmlns:a16="http://schemas.microsoft.com/office/drawing/2014/main" id="{832442A1-683A-E946-BE1F-6203BE67249A}"/>
              </a:ext>
            </a:extLst>
          </p:cNvPr>
          <p:cNvGrpSpPr/>
          <p:nvPr/>
        </p:nvGrpSpPr>
        <p:grpSpPr>
          <a:xfrm>
            <a:off x="228600" y="3226789"/>
            <a:ext cx="6400800" cy="685800"/>
            <a:chOff x="228600" y="2230107"/>
            <a:chExt cx="6400800" cy="685800"/>
          </a:xfrm>
        </p:grpSpPr>
        <p:grpSp>
          <p:nvGrpSpPr>
            <p:cNvPr id="48" name="Group 47">
              <a:extLst>
                <a:ext uri="{FF2B5EF4-FFF2-40B4-BE49-F238E27FC236}">
                  <a16:creationId xmlns:a16="http://schemas.microsoft.com/office/drawing/2014/main" id="{22C973FB-963F-AB48-AB00-F7CAA2736E94}"/>
                </a:ext>
              </a:extLst>
            </p:cNvPr>
            <p:cNvGrpSpPr/>
            <p:nvPr/>
          </p:nvGrpSpPr>
          <p:grpSpPr>
            <a:xfrm>
              <a:off x="228600" y="2230107"/>
              <a:ext cx="6400800" cy="685800"/>
              <a:chOff x="228600" y="2231470"/>
              <a:chExt cx="6400800" cy="685800"/>
            </a:xfrm>
          </p:grpSpPr>
          <p:sp>
            <p:nvSpPr>
              <p:cNvPr id="23" name="Rounded Rectangle 22">
                <a:extLst>
                  <a:ext uri="{FF2B5EF4-FFF2-40B4-BE49-F238E27FC236}">
                    <a16:creationId xmlns:a16="http://schemas.microsoft.com/office/drawing/2014/main" id="{E3DF85CF-18B7-E541-8AAF-CB92E5895FA6}"/>
                  </a:ext>
                </a:extLst>
              </p:cNvPr>
              <p:cNvSpPr/>
              <p:nvPr/>
            </p:nvSpPr>
            <p:spPr>
              <a:xfrm>
                <a:off x="228600" y="2231470"/>
                <a:ext cx="6400800" cy="685800"/>
              </a:xfrm>
              <a:prstGeom prst="roundRect">
                <a:avLst>
                  <a:gd name="adj" fmla="val 7576"/>
                </a:avLst>
              </a:prstGeom>
              <a:solidFill>
                <a:srgbClr val="096995">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87388" lvl="1"/>
                <a:r>
                  <a:rPr lang="en-US" dirty="0" smtClean="0"/>
                  <a:t>Reminders and Key Takeaways</a:t>
                </a:r>
                <a:endParaRPr lang="en-US" dirty="0"/>
              </a:p>
            </p:txBody>
          </p:sp>
          <p:sp>
            <p:nvSpPr>
              <p:cNvPr id="29" name="Oval 28">
                <a:extLst>
                  <a:ext uri="{FF2B5EF4-FFF2-40B4-BE49-F238E27FC236}">
                    <a16:creationId xmlns:a16="http://schemas.microsoft.com/office/drawing/2014/main" id="{2ED75415-3191-8C4C-91DE-910AB76664FE}"/>
                  </a:ext>
                </a:extLst>
              </p:cNvPr>
              <p:cNvSpPr>
                <a:spLocks noChangeAspect="1"/>
              </p:cNvSpPr>
              <p:nvPr/>
            </p:nvSpPr>
            <p:spPr>
              <a:xfrm>
                <a:off x="325134" y="2300050"/>
                <a:ext cx="548640" cy="5486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6" name="Graphic 35" descr="Lightbulb">
              <a:extLst>
                <a:ext uri="{FF2B5EF4-FFF2-40B4-BE49-F238E27FC236}">
                  <a16:creationId xmlns:a16="http://schemas.microsoft.com/office/drawing/2014/main" id="{A4AC5BA3-7656-4649-B7CD-7DFF322EA04F}"/>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a:off x="370854" y="2344407"/>
              <a:ext cx="457200" cy="457200"/>
            </a:xfrm>
            <a:prstGeom prst="rect">
              <a:avLst/>
            </a:prstGeom>
          </p:spPr>
        </p:pic>
      </p:grpSp>
      <p:grpSp>
        <p:nvGrpSpPr>
          <p:cNvPr id="8" name="Group 7">
            <a:extLst>
              <a:ext uri="{FF2B5EF4-FFF2-40B4-BE49-F238E27FC236}">
                <a16:creationId xmlns:a16="http://schemas.microsoft.com/office/drawing/2014/main" id="{66CC3D2E-53A4-CA4D-9197-9E92CAA10EBC}"/>
              </a:ext>
            </a:extLst>
          </p:cNvPr>
          <p:cNvGrpSpPr/>
          <p:nvPr/>
        </p:nvGrpSpPr>
        <p:grpSpPr>
          <a:xfrm>
            <a:off x="228600" y="2230109"/>
            <a:ext cx="6400800" cy="685800"/>
            <a:chOff x="228600" y="3223259"/>
            <a:chExt cx="6400800" cy="685800"/>
          </a:xfrm>
        </p:grpSpPr>
        <p:grpSp>
          <p:nvGrpSpPr>
            <p:cNvPr id="49" name="Group 48">
              <a:extLst>
                <a:ext uri="{FF2B5EF4-FFF2-40B4-BE49-F238E27FC236}">
                  <a16:creationId xmlns:a16="http://schemas.microsoft.com/office/drawing/2014/main" id="{701379D5-6232-BD40-A769-8D0F37701B51}"/>
                </a:ext>
              </a:extLst>
            </p:cNvPr>
            <p:cNvGrpSpPr/>
            <p:nvPr/>
          </p:nvGrpSpPr>
          <p:grpSpPr>
            <a:xfrm>
              <a:off x="228600" y="3223259"/>
              <a:ext cx="6400800" cy="685800"/>
              <a:chOff x="228600" y="3225400"/>
              <a:chExt cx="6400800" cy="685800"/>
            </a:xfrm>
          </p:grpSpPr>
          <p:sp>
            <p:nvSpPr>
              <p:cNvPr id="27" name="Rounded Rectangle 26">
                <a:extLst>
                  <a:ext uri="{FF2B5EF4-FFF2-40B4-BE49-F238E27FC236}">
                    <a16:creationId xmlns:a16="http://schemas.microsoft.com/office/drawing/2014/main" id="{8E988548-52A8-134A-ADDA-729B71946677}"/>
                  </a:ext>
                </a:extLst>
              </p:cNvPr>
              <p:cNvSpPr/>
              <p:nvPr/>
            </p:nvSpPr>
            <p:spPr>
              <a:xfrm>
                <a:off x="228600" y="3225400"/>
                <a:ext cx="6400800" cy="685800"/>
              </a:xfrm>
              <a:prstGeom prst="roundRect">
                <a:avLst>
                  <a:gd name="adj" fmla="val 7576"/>
                </a:avLst>
              </a:prstGeom>
              <a:solidFill>
                <a:srgbClr val="096995">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87388" lvl="1"/>
                <a:r>
                  <a:rPr lang="en-US" dirty="0" smtClean="0"/>
                  <a:t>Salary Cap/MCOP Worksheet Critical Concepts</a:t>
                </a:r>
                <a:endParaRPr lang="en-US" dirty="0"/>
              </a:p>
            </p:txBody>
          </p:sp>
          <p:sp>
            <p:nvSpPr>
              <p:cNvPr id="20" name="Oval 19">
                <a:extLst>
                  <a:ext uri="{FF2B5EF4-FFF2-40B4-BE49-F238E27FC236}">
                    <a16:creationId xmlns:a16="http://schemas.microsoft.com/office/drawing/2014/main" id="{2EB938A8-3E4C-E142-B277-3C22AC15D737}"/>
                  </a:ext>
                </a:extLst>
              </p:cNvPr>
              <p:cNvSpPr>
                <a:spLocks noChangeAspect="1"/>
              </p:cNvSpPr>
              <p:nvPr/>
            </p:nvSpPr>
            <p:spPr>
              <a:xfrm>
                <a:off x="325134" y="3293980"/>
                <a:ext cx="548640" cy="5486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8" name="Graphic 10" descr="Gears">
              <a:extLst>
                <a:ext uri="{FF2B5EF4-FFF2-40B4-BE49-F238E27FC236}">
                  <a16:creationId xmlns:a16="http://schemas.microsoft.com/office/drawing/2014/main" id="{D55BEDA3-A3B8-8C46-A1A7-A070A0C03EF3}"/>
                </a:ext>
              </a:extLst>
            </p:cNvPr>
            <p:cNvPicPr>
              <a:picLocks noChangeAspect="1"/>
            </p:cNvPicPr>
            <p:nvPr/>
          </p:nvPicPr>
          <p:blipFill>
            <a:blip r:embed="rId12">
              <a:extLst>
                <a:ext uri="{96DAC541-7B7A-43D3-8B79-37D633B846F1}">
                  <asvg:svgBlip xmlns="" xmlns:asvg="http://schemas.microsoft.com/office/drawing/2016/SVG/main" r:embed="rId13"/>
                </a:ext>
              </a:extLst>
            </a:blip>
            <a:stretch>
              <a:fillRect/>
            </a:stretch>
          </p:blipFill>
          <p:spPr>
            <a:xfrm>
              <a:off x="370854" y="3337559"/>
              <a:ext cx="457200" cy="457200"/>
            </a:xfrm>
            <a:prstGeom prst="rect">
              <a:avLst/>
            </a:prstGeom>
          </p:spPr>
        </p:pic>
      </p:grpSp>
      <p:grpSp>
        <p:nvGrpSpPr>
          <p:cNvPr id="9" name="Group 8">
            <a:extLst>
              <a:ext uri="{FF2B5EF4-FFF2-40B4-BE49-F238E27FC236}">
                <a16:creationId xmlns:a16="http://schemas.microsoft.com/office/drawing/2014/main" id="{288A190A-211A-6549-9051-1C4F4A51EFE5}"/>
              </a:ext>
            </a:extLst>
          </p:cNvPr>
          <p:cNvGrpSpPr/>
          <p:nvPr/>
        </p:nvGrpSpPr>
        <p:grpSpPr>
          <a:xfrm>
            <a:off x="228600" y="4223469"/>
            <a:ext cx="6400800" cy="685800"/>
            <a:chOff x="228600" y="5209565"/>
            <a:chExt cx="6400800" cy="685800"/>
          </a:xfrm>
        </p:grpSpPr>
        <p:grpSp>
          <p:nvGrpSpPr>
            <p:cNvPr id="51" name="Group 50">
              <a:extLst>
                <a:ext uri="{FF2B5EF4-FFF2-40B4-BE49-F238E27FC236}">
                  <a16:creationId xmlns:a16="http://schemas.microsoft.com/office/drawing/2014/main" id="{891C6585-0D7C-7144-9C1F-5C21FC5BC51E}"/>
                </a:ext>
              </a:extLst>
            </p:cNvPr>
            <p:cNvGrpSpPr/>
            <p:nvPr/>
          </p:nvGrpSpPr>
          <p:grpSpPr>
            <a:xfrm>
              <a:off x="228600" y="5209565"/>
              <a:ext cx="6400800" cy="685800"/>
              <a:chOff x="228600" y="5209565"/>
              <a:chExt cx="6400800" cy="685800"/>
            </a:xfrm>
          </p:grpSpPr>
          <p:sp>
            <p:nvSpPr>
              <p:cNvPr id="35" name="Rounded Rectangle 34">
                <a:extLst>
                  <a:ext uri="{FF2B5EF4-FFF2-40B4-BE49-F238E27FC236}">
                    <a16:creationId xmlns:a16="http://schemas.microsoft.com/office/drawing/2014/main" id="{9553F209-BE18-EC4D-B6A4-C8D2B1575FF9}"/>
                  </a:ext>
                </a:extLst>
              </p:cNvPr>
              <p:cNvSpPr/>
              <p:nvPr/>
            </p:nvSpPr>
            <p:spPr>
              <a:xfrm>
                <a:off x="228600" y="5209565"/>
                <a:ext cx="6400800" cy="685800"/>
              </a:xfrm>
              <a:prstGeom prst="roundRect">
                <a:avLst>
                  <a:gd name="adj" fmla="val 7576"/>
                </a:avLst>
              </a:prstGeom>
              <a:solidFill>
                <a:srgbClr val="096995">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87388" lvl="1"/>
                <a:r>
                  <a:rPr lang="en-US" dirty="0"/>
                  <a:t>Best </a:t>
                </a:r>
                <a:r>
                  <a:rPr lang="en-US" dirty="0" smtClean="0"/>
                  <a:t>Practices and </a:t>
                </a:r>
                <a:r>
                  <a:rPr lang="en-US" dirty="0"/>
                  <a:t>Q&amp;A</a:t>
                </a:r>
              </a:p>
            </p:txBody>
          </p:sp>
          <p:sp>
            <p:nvSpPr>
              <p:cNvPr id="39" name="Oval 38">
                <a:extLst>
                  <a:ext uri="{FF2B5EF4-FFF2-40B4-BE49-F238E27FC236}">
                    <a16:creationId xmlns:a16="http://schemas.microsoft.com/office/drawing/2014/main" id="{2ED75415-3191-8C4C-91DE-910AB76664FE}"/>
                  </a:ext>
                </a:extLst>
              </p:cNvPr>
              <p:cNvSpPr>
                <a:spLocks noChangeAspect="1"/>
              </p:cNvSpPr>
              <p:nvPr/>
            </p:nvSpPr>
            <p:spPr>
              <a:xfrm>
                <a:off x="325134" y="5278145"/>
                <a:ext cx="548640" cy="5486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1" name="Graphic 16" descr="Thumbs up sign">
              <a:extLst>
                <a:ext uri="{FF2B5EF4-FFF2-40B4-BE49-F238E27FC236}">
                  <a16:creationId xmlns:a16="http://schemas.microsoft.com/office/drawing/2014/main" id="{42935135-1E6A-9049-9596-72BEFAED18A2}"/>
                </a:ext>
              </a:extLst>
            </p:cNvPr>
            <p:cNvPicPr>
              <a:picLocks noChangeAspect="1"/>
            </p:cNvPicPr>
            <p:nvPr/>
          </p:nvPicPr>
          <p:blipFill>
            <a:blip r:embed="rId14">
              <a:extLst>
                <a:ext uri="{96DAC541-7B7A-43D3-8B79-37D633B846F1}">
                  <asvg:svgBlip xmlns="" xmlns:asvg="http://schemas.microsoft.com/office/drawing/2016/SVG/main" r:embed="rId15"/>
                </a:ext>
              </a:extLst>
            </a:blip>
            <a:stretch>
              <a:fillRect/>
            </a:stretch>
          </p:blipFill>
          <p:spPr>
            <a:xfrm>
              <a:off x="370854" y="5323865"/>
              <a:ext cx="457200" cy="457200"/>
            </a:xfrm>
            <a:prstGeom prst="rect">
              <a:avLst/>
            </a:prstGeom>
          </p:spPr>
        </p:pic>
      </p:grpSp>
    </p:spTree>
    <p:extLst>
      <p:ext uri="{BB962C8B-B14F-4D97-AF65-F5344CB8AC3E}">
        <p14:creationId xmlns:p14="http://schemas.microsoft.com/office/powerpoint/2010/main" val="1590553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5084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218E3D3-747E-2247-97AB-4DA577471C2E}"/>
              </a:ext>
            </a:extLst>
          </p:cNvPr>
          <p:cNvPicPr>
            <a:picLocks noChangeAspect="1"/>
          </p:cNvPicPr>
          <p:nvPr/>
        </p:nvPicPr>
        <p:blipFill rotWithShape="1">
          <a:blip r:embed="rId3"/>
          <a:srcRect r="6860"/>
          <a:stretch/>
        </p:blipFill>
        <p:spPr>
          <a:xfrm>
            <a:off x="0" y="0"/>
            <a:ext cx="12192001" cy="6858000"/>
          </a:xfrm>
          <a:prstGeom prst="rect">
            <a:avLst/>
          </a:prstGeom>
        </p:spPr>
      </p:pic>
      <p:sp>
        <p:nvSpPr>
          <p:cNvPr id="9" name="Rectangle 8">
            <a:extLst>
              <a:ext uri="{FF2B5EF4-FFF2-40B4-BE49-F238E27FC236}">
                <a16:creationId xmlns:a16="http://schemas.microsoft.com/office/drawing/2014/main" id="{02174E90-F49C-C543-9E22-6F35061F53A6}"/>
              </a:ext>
            </a:extLst>
          </p:cNvPr>
          <p:cNvSpPr/>
          <p:nvPr/>
        </p:nvSpPr>
        <p:spPr>
          <a:xfrm>
            <a:off x="1524" y="0"/>
            <a:ext cx="12188952" cy="6858000"/>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a:solidFill>
                <a:srgbClr val="096995"/>
              </a:solidFill>
              <a:ea typeface="+mj-ea"/>
              <a:cs typeface="+mj-cs"/>
            </a:endParaRPr>
          </a:p>
        </p:txBody>
      </p:sp>
      <p:grpSp>
        <p:nvGrpSpPr>
          <p:cNvPr id="6" name="Group 5">
            <a:extLst>
              <a:ext uri="{FF2B5EF4-FFF2-40B4-BE49-F238E27FC236}">
                <a16:creationId xmlns:a16="http://schemas.microsoft.com/office/drawing/2014/main" id="{C5F00FE1-58B3-8541-8F71-D6CC2C1CDE3B}"/>
              </a:ext>
            </a:extLst>
          </p:cNvPr>
          <p:cNvGrpSpPr/>
          <p:nvPr/>
        </p:nvGrpSpPr>
        <p:grpSpPr>
          <a:xfrm>
            <a:off x="3549147" y="1941414"/>
            <a:ext cx="4462737" cy="4694380"/>
            <a:chOff x="219046" y="1747777"/>
            <a:chExt cx="5152451" cy="5012235"/>
          </a:xfrm>
        </p:grpSpPr>
        <p:pic>
          <p:nvPicPr>
            <p:cNvPr id="7" name="Picture 6">
              <a:extLst>
                <a:ext uri="{FF2B5EF4-FFF2-40B4-BE49-F238E27FC236}">
                  <a16:creationId xmlns:a16="http://schemas.microsoft.com/office/drawing/2014/main" id="{9B7CA607-1A46-514A-973A-2A209ED5B3D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9046" y="1747777"/>
              <a:ext cx="5152451" cy="3356659"/>
            </a:xfrm>
            <a:prstGeom prst="rect">
              <a:avLst/>
            </a:prstGeom>
          </p:spPr>
        </p:pic>
        <p:sp>
          <p:nvSpPr>
            <p:cNvPr id="8" name="TextBox 7">
              <a:extLst>
                <a:ext uri="{FF2B5EF4-FFF2-40B4-BE49-F238E27FC236}">
                  <a16:creationId xmlns:a16="http://schemas.microsoft.com/office/drawing/2014/main" id="{0AEF49FF-E1C6-8B4F-AF15-C87F1E40645F}"/>
                </a:ext>
              </a:extLst>
            </p:cNvPr>
            <p:cNvSpPr txBox="1"/>
            <p:nvPr/>
          </p:nvSpPr>
          <p:spPr>
            <a:xfrm>
              <a:off x="2258583" y="2318250"/>
              <a:ext cx="2553747" cy="4441762"/>
            </a:xfrm>
            <a:prstGeom prst="rect">
              <a:avLst/>
            </a:prstGeom>
            <a:noFill/>
          </p:spPr>
          <p:txBody>
            <a:bodyPr wrap="square" rtlCol="0">
              <a:noAutofit/>
            </a:bodyPr>
            <a:lstStyle/>
            <a:p>
              <a:pPr algn="ctr"/>
              <a:r>
                <a:rPr lang="en-US" sz="13800" b="1" dirty="0">
                  <a:solidFill>
                    <a:schemeClr val="bg1"/>
                  </a:solidFill>
                  <a:latin typeface="Arial Black" panose="020B0604020202020204" pitchFamily="34" charset="0"/>
                  <a:cs typeface="Arial Black" panose="020B0604020202020204" pitchFamily="34" charset="0"/>
                </a:rPr>
                <a:t>?</a:t>
              </a:r>
              <a:endParaRPr lang="en-US" sz="2000" b="1" dirty="0">
                <a:solidFill>
                  <a:schemeClr val="bg1"/>
                </a:solidFill>
                <a:latin typeface="Arial Black" panose="020B0604020202020204" pitchFamily="34" charset="0"/>
                <a:cs typeface="Arial Black" panose="020B0604020202020204" pitchFamily="34" charset="0"/>
              </a:endParaRPr>
            </a:p>
          </p:txBody>
        </p:sp>
      </p:grpSp>
      <p:sp>
        <p:nvSpPr>
          <p:cNvPr id="2" name="Slide Number Placeholder 1"/>
          <p:cNvSpPr>
            <a:spLocks noGrp="1"/>
          </p:cNvSpPr>
          <p:nvPr>
            <p:ph type="sldNum" sz="quarter" idx="4"/>
          </p:nvPr>
        </p:nvSpPr>
        <p:spPr/>
        <p:txBody>
          <a:bodyPr/>
          <a:lstStyle/>
          <a:p>
            <a:fld id="{F67B021E-7C74-E446-8D52-EB81D6AEFAE5}" type="slidenum">
              <a:rPr lang="en-US" smtClean="0"/>
              <a:pPr/>
              <a:t>21</a:t>
            </a:fld>
            <a:endParaRPr lang="en-US"/>
          </a:p>
        </p:txBody>
      </p:sp>
    </p:spTree>
    <p:extLst>
      <p:ext uri="{BB962C8B-B14F-4D97-AF65-F5344CB8AC3E}">
        <p14:creationId xmlns:p14="http://schemas.microsoft.com/office/powerpoint/2010/main" val="3965058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Notes</a:t>
            </a:r>
          </a:p>
        </p:txBody>
      </p:sp>
      <p:sp>
        <p:nvSpPr>
          <p:cNvPr id="6" name="Content Placeholder 5"/>
          <p:cNvSpPr>
            <a:spLocks noGrp="1"/>
          </p:cNvSpPr>
          <p:nvPr>
            <p:ph sz="quarter" idx="10"/>
          </p:nvPr>
        </p:nvSpPr>
        <p:spPr>
          <a:xfrm>
            <a:off x="487172" y="1015701"/>
            <a:ext cx="10975998" cy="5352825"/>
          </a:xfrm>
        </p:spPr>
        <p:txBody>
          <a:bodyPr>
            <a:normAutofit/>
          </a:bodyPr>
          <a:lstStyle/>
          <a:p>
            <a:r>
              <a:rPr lang="en-US" sz="2000" dirty="0"/>
              <a:t>Will there be an Excel template for FE and DR </a:t>
            </a:r>
            <a:r>
              <a:rPr lang="en-US" sz="2000" dirty="0" smtClean="0"/>
              <a:t>transactions? </a:t>
            </a:r>
            <a:r>
              <a:rPr lang="en-US" sz="2000" b="1" u="sng" dirty="0" smtClean="0">
                <a:hlinkClick r:id="rId2"/>
              </a:rPr>
              <a:t>Funding </a:t>
            </a:r>
            <a:r>
              <a:rPr lang="en-US" sz="2000" b="1" u="sng" dirty="0">
                <a:hlinkClick r:id="rId2"/>
              </a:rPr>
              <a:t>Entry Calculator</a:t>
            </a:r>
            <a:r>
              <a:rPr lang="en-US" sz="2000" dirty="0"/>
              <a:t/>
            </a:r>
            <a:br>
              <a:rPr lang="en-US" sz="2000" dirty="0"/>
            </a:br>
            <a:r>
              <a:rPr lang="en-US" sz="2000" b="1" dirty="0"/>
              <a:t>Use this </a:t>
            </a:r>
            <a:r>
              <a:rPr lang="en-US" sz="2000" b="1" dirty="0" smtClean="0"/>
              <a:t>Excel. </a:t>
            </a:r>
            <a:r>
              <a:rPr lang="en-US" sz="2000" b="1" dirty="0" smtClean="0"/>
              <a:t>There is also a button to download the data table to excel. (enter screen shot here) </a:t>
            </a:r>
            <a:r>
              <a:rPr lang="en-US" sz="2000" b="1" dirty="0"/>
              <a:t>spreadsheet to determine what distribution percentages to use for employees with FTE values less than 1.00</a:t>
            </a:r>
            <a:endParaRPr lang="en-US" sz="2000" b="1" dirty="0" smtClean="0"/>
          </a:p>
          <a:p>
            <a:r>
              <a:rPr lang="en-US" sz="2000" b="1" dirty="0">
                <a:hlinkClick r:id="rId3"/>
              </a:rPr>
              <a:t>How to Submit a Case to the UCPath-Finance </a:t>
            </a:r>
            <a:r>
              <a:rPr lang="en-US" sz="2000" b="1" dirty="0" smtClean="0">
                <a:hlinkClick r:id="rId3"/>
              </a:rPr>
              <a:t>Team</a:t>
            </a:r>
            <a:r>
              <a:rPr lang="en-US" sz="2000" b="1" dirty="0" smtClean="0"/>
              <a:t> </a:t>
            </a:r>
            <a:r>
              <a:rPr lang="en-US" sz="2000" b="1" dirty="0" smtClean="0"/>
              <a:t>Please include specific </a:t>
            </a:r>
            <a:r>
              <a:rPr lang="en-US" sz="2000" b="1" dirty="0"/>
              <a:t>e</a:t>
            </a:r>
            <a:r>
              <a:rPr lang="en-US" sz="2000" b="1" dirty="0" smtClean="0"/>
              <a:t>xamples </a:t>
            </a:r>
            <a:r>
              <a:rPr lang="en-US" sz="2000" b="1" dirty="0" smtClean="0"/>
              <a:t>and </a:t>
            </a:r>
            <a:r>
              <a:rPr lang="en-US" sz="2000" b="1" dirty="0" smtClean="0"/>
              <a:t>screenshots and </a:t>
            </a:r>
            <a:r>
              <a:rPr lang="en-US" sz="2000" b="1" dirty="0"/>
              <a:t>i</a:t>
            </a:r>
            <a:r>
              <a:rPr lang="en-US" sz="2000" b="1" dirty="0" smtClean="0"/>
              <a:t>nclude </a:t>
            </a:r>
            <a:r>
              <a:rPr lang="en-US" sz="2000" b="1" dirty="0" smtClean="0"/>
              <a:t>the DOPE you are looking at.</a:t>
            </a:r>
            <a:endParaRPr lang="en-US" sz="2000" b="1" dirty="0"/>
          </a:p>
          <a:p>
            <a:r>
              <a:rPr lang="en-US" sz="2000" dirty="0" smtClean="0"/>
              <a:t>What does the status “Editing</a:t>
            </a:r>
            <a:r>
              <a:rPr lang="en-US" sz="2000" dirty="0" smtClean="0"/>
              <a:t>” </a:t>
            </a:r>
            <a:r>
              <a:rPr lang="en-US" sz="2000" dirty="0" smtClean="0"/>
              <a:t>mean? </a:t>
            </a:r>
            <a:r>
              <a:rPr lang="en-US" sz="2000" b="1" dirty="0" smtClean="0"/>
              <a:t>It means it passed approval but waiting </a:t>
            </a:r>
            <a:r>
              <a:rPr lang="en-US" sz="2000" b="1" dirty="0" smtClean="0"/>
              <a:t>for the next salary cost transfer run. </a:t>
            </a:r>
            <a:r>
              <a:rPr lang="en-US" sz="2000" b="1" dirty="0" smtClean="0"/>
              <a:t>SCTs run </a:t>
            </a:r>
            <a:r>
              <a:rPr lang="en-US" sz="2000" b="1" dirty="0" smtClean="0"/>
              <a:t>in between </a:t>
            </a:r>
            <a:r>
              <a:rPr lang="en-US" sz="2000" b="1" dirty="0" smtClean="0"/>
              <a:t>BW and MO pay cycle </a:t>
            </a:r>
            <a:r>
              <a:rPr lang="en-US" sz="2000" b="1" dirty="0" smtClean="0"/>
              <a:t>runs. </a:t>
            </a:r>
            <a:r>
              <a:rPr lang="en-US" sz="2000" b="1" dirty="0" smtClean="0"/>
              <a:t>This is one reason</a:t>
            </a:r>
            <a:r>
              <a:rPr lang="en-US" sz="2000" b="1" dirty="0" smtClean="0"/>
              <a:t> </a:t>
            </a:r>
            <a:r>
              <a:rPr lang="en-US" sz="2000" b="1" dirty="0" smtClean="0"/>
              <a:t>why you should only do 1 pay period per DR </a:t>
            </a:r>
            <a:r>
              <a:rPr lang="en-US" sz="2000" b="1" dirty="0" smtClean="0"/>
              <a:t>transaction. If </a:t>
            </a:r>
            <a:r>
              <a:rPr lang="en-US" sz="2000" b="1" dirty="0" smtClean="0"/>
              <a:t>you do multiple it may be stuck pending processing all together. </a:t>
            </a:r>
            <a:r>
              <a:rPr lang="en-US" sz="2000" b="1" dirty="0" smtClean="0"/>
              <a:t>It will not show up on the DOPE report until </a:t>
            </a:r>
            <a:r>
              <a:rPr lang="en-US" sz="2000" b="1" dirty="0" smtClean="0"/>
              <a:t>after the SCT run.</a:t>
            </a:r>
            <a:endParaRPr lang="en-US" sz="2000" dirty="0"/>
          </a:p>
          <a:p>
            <a:r>
              <a:rPr lang="en-US" sz="2000" dirty="0" smtClean="0"/>
              <a:t>Who can help with Cost </a:t>
            </a:r>
            <a:r>
              <a:rPr lang="en-US" sz="2000" dirty="0" smtClean="0"/>
              <a:t>Transfer? </a:t>
            </a:r>
            <a:r>
              <a:rPr lang="en-US" sz="2000" b="1" dirty="0" smtClean="0"/>
              <a:t>You can find resources for help with </a:t>
            </a:r>
            <a:r>
              <a:rPr lang="en-US" sz="2000" b="1" smtClean="0"/>
              <a:t>transactions in Oracle at:</a:t>
            </a:r>
            <a:r>
              <a:rPr lang="en-US" sz="2000" b="1" smtClean="0"/>
              <a:t> </a:t>
            </a:r>
            <a:r>
              <a:rPr lang="en-US" sz="2000" b="1" dirty="0">
                <a:hlinkClick r:id="rId4"/>
              </a:rPr>
              <a:t>https://</a:t>
            </a:r>
            <a:r>
              <a:rPr lang="en-US" sz="2000" b="1" dirty="0" smtClean="0">
                <a:hlinkClick r:id="rId4"/>
              </a:rPr>
              <a:t>blink.ucsd.edu/finance/resources-training/calendar-schedules/office-hours-support.html</a:t>
            </a:r>
            <a:endParaRPr lang="en-US" sz="2000" b="1" dirty="0" smtClean="0"/>
          </a:p>
          <a:p>
            <a:endParaRPr lang="en-US" sz="2000" b="1" dirty="0"/>
          </a:p>
        </p:txBody>
      </p:sp>
      <p:sp>
        <p:nvSpPr>
          <p:cNvPr id="4" name="Slide Number Placeholder 3"/>
          <p:cNvSpPr>
            <a:spLocks noGrp="1"/>
          </p:cNvSpPr>
          <p:nvPr>
            <p:ph type="sldNum" sz="quarter" idx="4294967295"/>
          </p:nvPr>
        </p:nvSpPr>
        <p:spPr>
          <a:xfrm>
            <a:off x="10134600" y="0"/>
            <a:ext cx="2057400" cy="365125"/>
          </a:xfrm>
        </p:spPr>
        <p:txBody>
          <a:bodyPr/>
          <a:lstStyle/>
          <a:p>
            <a:fld id="{E4F9436B-A072-FF4E-A170-C5C28B742EF7}" type="slidenum">
              <a:rPr lang="en-US" smtClean="0"/>
              <a:t>22</a:t>
            </a:fld>
            <a:endParaRPr lang="en-US"/>
          </a:p>
        </p:txBody>
      </p:sp>
    </p:spTree>
    <p:extLst>
      <p:ext uri="{BB962C8B-B14F-4D97-AF65-F5344CB8AC3E}">
        <p14:creationId xmlns:p14="http://schemas.microsoft.com/office/powerpoint/2010/main" val="2636948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Resource Review</a:t>
            </a:r>
            <a:endParaRPr lang="en-US" b="0" dirty="0"/>
          </a:p>
        </p:txBody>
      </p:sp>
      <p:sp>
        <p:nvSpPr>
          <p:cNvPr id="5" name="Slide Number Placeholder 4">
            <a:extLst>
              <a:ext uri="{FF2B5EF4-FFF2-40B4-BE49-F238E27FC236}">
                <a16:creationId xmlns:a16="http://schemas.microsoft.com/office/drawing/2014/main" id="{24D90518-A902-5748-BCF3-E3717ED148DD}"/>
              </a:ext>
            </a:extLst>
          </p:cNvPr>
          <p:cNvSpPr>
            <a:spLocks noGrp="1"/>
          </p:cNvSpPr>
          <p:nvPr>
            <p:ph type="sldNum" sz="quarter" idx="4"/>
          </p:nvPr>
        </p:nvSpPr>
        <p:spPr/>
        <p:txBody>
          <a:bodyPr/>
          <a:lstStyle/>
          <a:p>
            <a:fld id="{F67B021E-7C74-E446-8D52-EB81D6AEFAE5}" type="slidenum">
              <a:rPr lang="en-US" smtClean="0"/>
              <a:t>3</a:t>
            </a:fld>
            <a:endParaRPr lang="en-US" dirty="0"/>
          </a:p>
        </p:txBody>
      </p:sp>
      <p:pic>
        <p:nvPicPr>
          <p:cNvPr id="4" name="Picture 3"/>
          <p:cNvPicPr>
            <a:picLocks noChangeAspect="1"/>
          </p:cNvPicPr>
          <p:nvPr/>
        </p:nvPicPr>
        <p:blipFill>
          <a:blip r:embed="rId3"/>
          <a:stretch>
            <a:fillRect/>
          </a:stretch>
        </p:blipFill>
        <p:spPr>
          <a:xfrm>
            <a:off x="304801" y="1632703"/>
            <a:ext cx="5379156" cy="5225297"/>
          </a:xfrm>
          <a:prstGeom prst="rect">
            <a:avLst/>
          </a:prstGeom>
        </p:spPr>
      </p:pic>
      <p:sp>
        <p:nvSpPr>
          <p:cNvPr id="8" name="Rectangle 7"/>
          <p:cNvSpPr/>
          <p:nvPr/>
        </p:nvSpPr>
        <p:spPr>
          <a:xfrm>
            <a:off x="6344356" y="930439"/>
            <a:ext cx="3790244" cy="400110"/>
          </a:xfrm>
          <a:prstGeom prst="rect">
            <a:avLst/>
          </a:prstGeom>
        </p:spPr>
        <p:txBody>
          <a:bodyPr wrap="square">
            <a:spAutoFit/>
          </a:bodyPr>
          <a:lstStyle/>
          <a:p>
            <a:r>
              <a:rPr lang="en-US" sz="2000" b="1" dirty="0" smtClean="0">
                <a:hlinkClick r:id="rId4"/>
              </a:rPr>
              <a:t>UCPath </a:t>
            </a:r>
            <a:r>
              <a:rPr lang="en-US" sz="2000" b="1" dirty="0" err="1" smtClean="0">
                <a:hlinkClick r:id="rId4"/>
              </a:rPr>
              <a:t>Transactor</a:t>
            </a:r>
            <a:r>
              <a:rPr lang="en-US" sz="2000" b="1" dirty="0" smtClean="0">
                <a:hlinkClick r:id="rId4"/>
              </a:rPr>
              <a:t> Help Site</a:t>
            </a:r>
            <a:endParaRPr lang="en-US" sz="2000" b="1" dirty="0"/>
          </a:p>
        </p:txBody>
      </p:sp>
      <p:sp>
        <p:nvSpPr>
          <p:cNvPr id="9" name="Rectangle 8"/>
          <p:cNvSpPr/>
          <p:nvPr/>
        </p:nvSpPr>
        <p:spPr>
          <a:xfrm>
            <a:off x="304801" y="930439"/>
            <a:ext cx="5531557" cy="707886"/>
          </a:xfrm>
          <a:prstGeom prst="rect">
            <a:avLst/>
          </a:prstGeom>
        </p:spPr>
        <p:txBody>
          <a:bodyPr wrap="square">
            <a:spAutoFit/>
          </a:bodyPr>
          <a:lstStyle/>
          <a:p>
            <a:r>
              <a:rPr lang="en-US" sz="2000" b="1" dirty="0" smtClean="0">
                <a:hlinkClick r:id="rId5"/>
              </a:rPr>
              <a:t>UC San Diego - UCPath Job Aids and Quick References Page</a:t>
            </a:r>
            <a:endParaRPr lang="en-US" dirty="0"/>
          </a:p>
        </p:txBody>
      </p:sp>
      <p:pic>
        <p:nvPicPr>
          <p:cNvPr id="11" name="Picture 10"/>
          <p:cNvPicPr>
            <a:picLocks noChangeAspect="1"/>
          </p:cNvPicPr>
          <p:nvPr/>
        </p:nvPicPr>
        <p:blipFill>
          <a:blip r:embed="rId6"/>
          <a:stretch>
            <a:fillRect/>
          </a:stretch>
        </p:blipFill>
        <p:spPr>
          <a:xfrm>
            <a:off x="6467475" y="1483748"/>
            <a:ext cx="5200650" cy="2590800"/>
          </a:xfrm>
          <a:prstGeom prst="rect">
            <a:avLst/>
          </a:prstGeom>
        </p:spPr>
      </p:pic>
      <p:sp>
        <p:nvSpPr>
          <p:cNvPr id="13" name="Rectangle 12"/>
          <p:cNvSpPr/>
          <p:nvPr/>
        </p:nvSpPr>
        <p:spPr>
          <a:xfrm>
            <a:off x="5836358" y="4531451"/>
            <a:ext cx="6085566" cy="1938992"/>
          </a:xfrm>
          <a:prstGeom prst="rect">
            <a:avLst/>
          </a:prstGeom>
        </p:spPr>
        <p:txBody>
          <a:bodyPr wrap="square">
            <a:spAutoFit/>
          </a:bodyPr>
          <a:lstStyle/>
          <a:p>
            <a:pPr marL="342900" indent="-342900">
              <a:buClr>
                <a:schemeClr val="accent1">
                  <a:lumMod val="75000"/>
                </a:schemeClr>
              </a:buClr>
              <a:buFont typeface="Wingdings" panose="05000000000000000000" pitchFamily="2" charset="2"/>
              <a:buChar char="§"/>
            </a:pPr>
            <a:r>
              <a:rPr lang="en-US" sz="2000" dirty="0" smtClean="0"/>
              <a:t>For assistance completing a transaction schedule a </a:t>
            </a:r>
            <a:r>
              <a:rPr lang="en-US" sz="2000" b="1" dirty="0" smtClean="0">
                <a:hlinkClick r:id="rId7"/>
              </a:rPr>
              <a:t>1:1 Appointment</a:t>
            </a:r>
            <a:r>
              <a:rPr lang="en-US" sz="2000" b="1" dirty="0"/>
              <a:t> </a:t>
            </a:r>
            <a:endParaRPr lang="en-US" sz="2000" dirty="0" smtClean="0"/>
          </a:p>
          <a:p>
            <a:pPr marL="342900" indent="-342900">
              <a:buClr>
                <a:schemeClr val="accent1">
                  <a:lumMod val="75000"/>
                </a:schemeClr>
              </a:buClr>
              <a:buFont typeface="Wingdings" panose="05000000000000000000" pitchFamily="2" charset="2"/>
              <a:buChar char="§"/>
            </a:pPr>
            <a:r>
              <a:rPr lang="en-US" sz="2000" dirty="0" smtClean="0"/>
              <a:t>For assistance troubleshooting or to report an issue submit </a:t>
            </a:r>
            <a:r>
              <a:rPr lang="en-US" sz="2000" dirty="0"/>
              <a:t>a </a:t>
            </a:r>
            <a:r>
              <a:rPr lang="en-US" sz="2000" b="1" dirty="0" smtClean="0">
                <a:hlinkClick r:id="rId8"/>
              </a:rPr>
              <a:t>SNOW ticket to the UCPath-Finance team</a:t>
            </a:r>
            <a:endParaRPr lang="en-US" sz="2000" b="1" dirty="0" smtClean="0"/>
          </a:p>
          <a:p>
            <a:pPr marL="342900" indent="-342900">
              <a:buClr>
                <a:schemeClr val="accent1">
                  <a:lumMod val="75000"/>
                </a:schemeClr>
              </a:buClr>
              <a:buFont typeface="Wingdings" panose="05000000000000000000" pitchFamily="2" charset="2"/>
              <a:buChar char="§"/>
            </a:pPr>
            <a:r>
              <a:rPr lang="en-US" sz="2000" dirty="0" smtClean="0"/>
              <a:t>For general questions about UCPath attend the </a:t>
            </a:r>
            <a:r>
              <a:rPr lang="en-US" sz="2000" b="1" dirty="0" smtClean="0">
                <a:hlinkClick r:id="rId9"/>
              </a:rPr>
              <a:t>UCPath Office Hours</a:t>
            </a:r>
            <a:endParaRPr lang="en-US" sz="2000" b="1" dirty="0"/>
          </a:p>
        </p:txBody>
      </p:sp>
    </p:spTree>
    <p:extLst>
      <p:ext uri="{BB962C8B-B14F-4D97-AF65-F5344CB8AC3E}">
        <p14:creationId xmlns:p14="http://schemas.microsoft.com/office/powerpoint/2010/main" val="3491643191"/>
      </p:ext>
    </p:extLst>
  </p:cSld>
  <p:clrMapOvr>
    <a:masterClrMapping/>
  </p:clrMapOvr>
  <mc:AlternateContent xmlns:mc="http://schemas.openxmlformats.org/markup-compatibility/2006" xmlns:p14="http://schemas.microsoft.com/office/powerpoint/2010/main">
    <mc:Choice Requires="p14">
      <p:transition spd="med" p14:dur="700" advClick="0" advTm="7930">
        <p:fade/>
      </p:transition>
    </mc:Choice>
    <mc:Fallback xmlns="">
      <p:transition spd="med" advClick="0" advTm="793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Funding </a:t>
            </a:r>
            <a:r>
              <a:rPr lang="en-US" b="0" dirty="0" smtClean="0"/>
              <a:t>Pages Navigation</a:t>
            </a:r>
            <a:endParaRPr lang="en-US" b="0" dirty="0"/>
          </a:p>
        </p:txBody>
      </p:sp>
      <p:graphicFrame>
        <p:nvGraphicFramePr>
          <p:cNvPr id="3" name="Table 2"/>
          <p:cNvGraphicFramePr>
            <a:graphicFrameLocks noGrp="1"/>
          </p:cNvGraphicFramePr>
          <p:nvPr>
            <p:extLst>
              <p:ext uri="{D42A27DB-BD31-4B8C-83A1-F6EECF244321}">
                <p14:modId xmlns:p14="http://schemas.microsoft.com/office/powerpoint/2010/main" val="249425556"/>
              </p:ext>
            </p:extLst>
          </p:nvPr>
        </p:nvGraphicFramePr>
        <p:xfrm>
          <a:off x="381000" y="1143000"/>
          <a:ext cx="10972800" cy="3990467"/>
        </p:xfrm>
        <a:graphic>
          <a:graphicData uri="http://schemas.openxmlformats.org/drawingml/2006/table">
            <a:tbl>
              <a:tblPr firstRow="1" firstCol="1" bandRow="1">
                <a:tableStyleId>{5C22544A-7EE6-4342-B048-85BDC9FD1C3A}</a:tableStyleId>
              </a:tblPr>
              <a:tblGrid>
                <a:gridCol w="5486400">
                  <a:extLst>
                    <a:ext uri="{9D8B030D-6E8A-4147-A177-3AD203B41FA5}">
                      <a16:colId xmlns:a16="http://schemas.microsoft.com/office/drawing/2014/main" val="79782847"/>
                    </a:ext>
                  </a:extLst>
                </a:gridCol>
                <a:gridCol w="5486400">
                  <a:extLst>
                    <a:ext uri="{9D8B030D-6E8A-4147-A177-3AD203B41FA5}">
                      <a16:colId xmlns:a16="http://schemas.microsoft.com/office/drawing/2014/main" val="833305224"/>
                    </a:ext>
                  </a:extLst>
                </a:gridCol>
              </a:tblGrid>
              <a:tr h="768096">
                <a:tc>
                  <a:txBody>
                    <a:bodyPr/>
                    <a:lstStyle/>
                    <a:p>
                      <a:pPr marL="0" marR="0">
                        <a:lnSpc>
                          <a:spcPct val="107000"/>
                        </a:lnSpc>
                        <a:spcBef>
                          <a:spcPts val="0"/>
                        </a:spcBef>
                        <a:spcAft>
                          <a:spcPts val="0"/>
                        </a:spcAft>
                      </a:pPr>
                      <a:r>
                        <a:rPr lang="en-US" sz="1800" dirty="0">
                          <a:solidFill>
                            <a:schemeClr val="tx1"/>
                          </a:solidFill>
                          <a:effectLst/>
                        </a:rPr>
                        <a:t>Direct Retro</a:t>
                      </a:r>
                      <a:br>
                        <a:rPr lang="en-US" sz="1800" dirty="0">
                          <a:solidFill>
                            <a:schemeClr val="tx1"/>
                          </a:solidFill>
                          <a:effectLst/>
                        </a:rPr>
                      </a:br>
                      <a:r>
                        <a:rPr lang="en-US" sz="1800" b="0" i="1" kern="1200" dirty="0" smtClean="0">
                          <a:solidFill>
                            <a:schemeClr val="tx1"/>
                          </a:solidFill>
                          <a:effectLst/>
                          <a:latin typeface="+mn-lt"/>
                          <a:ea typeface="+mn-ea"/>
                          <a:cs typeface="+mn-cs"/>
                        </a:rPr>
                        <a:t>Process </a:t>
                      </a:r>
                      <a:r>
                        <a:rPr lang="en-US" sz="1800" b="0" i="1" kern="1200" dirty="0">
                          <a:solidFill>
                            <a:schemeClr val="tx1"/>
                          </a:solidFill>
                          <a:effectLst/>
                          <a:latin typeface="+mn-lt"/>
                          <a:ea typeface="+mn-ea"/>
                          <a:cs typeface="+mn-cs"/>
                        </a:rPr>
                        <a:t>direct retro / salary cost transfer transaction</a:t>
                      </a:r>
                    </a:p>
                  </a:txBody>
                  <a:tcPr marL="95250" marR="95250" marT="95250" marB="9525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marR="0">
                        <a:lnSpc>
                          <a:spcPct val="107000"/>
                        </a:lnSpc>
                        <a:spcBef>
                          <a:spcPts val="0"/>
                        </a:spcBef>
                        <a:spcAft>
                          <a:spcPts val="0"/>
                        </a:spcAft>
                      </a:pPr>
                      <a:r>
                        <a:rPr lang="en-US" sz="1800" b="0" dirty="0">
                          <a:solidFill>
                            <a:schemeClr val="tx1"/>
                          </a:solidFill>
                          <a:effectLst/>
                        </a:rPr>
                        <a:t>PeopleSoft Menu &gt; Payroll for North America &gt; Payroll Distribution &gt; UC Customizations &gt; Process Direct Retro</a:t>
                      </a:r>
                      <a:endPar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121580266"/>
                  </a:ext>
                </a:extLst>
              </a:tr>
              <a:tr h="1060704">
                <a:tc>
                  <a:txBody>
                    <a:bodyPr/>
                    <a:lstStyle/>
                    <a:p>
                      <a:pPr marL="0" marR="0">
                        <a:lnSpc>
                          <a:spcPct val="107000"/>
                        </a:lnSpc>
                        <a:spcBef>
                          <a:spcPts val="0"/>
                        </a:spcBef>
                        <a:spcAft>
                          <a:spcPts val="0"/>
                        </a:spcAft>
                      </a:pPr>
                      <a:r>
                        <a:rPr lang="en-US" sz="1800" dirty="0">
                          <a:solidFill>
                            <a:schemeClr val="tx1"/>
                          </a:solidFill>
                          <a:effectLst/>
                        </a:rPr>
                        <a:t>Funding Entry Inquiry</a:t>
                      </a:r>
                      <a:br>
                        <a:rPr lang="en-US" sz="1800" dirty="0">
                          <a:solidFill>
                            <a:schemeClr val="tx1"/>
                          </a:solidFill>
                          <a:effectLst/>
                        </a:rPr>
                      </a:br>
                      <a:r>
                        <a:rPr lang="en-US" sz="1800" b="0" i="1" kern="1200" dirty="0">
                          <a:solidFill>
                            <a:schemeClr val="tx1"/>
                          </a:solidFill>
                          <a:effectLst/>
                          <a:latin typeface="+mn-lt"/>
                          <a:ea typeface="+mn-ea"/>
                          <a:cs typeface="+mn-cs"/>
                        </a:rPr>
                        <a:t>View funding information for positions</a:t>
                      </a:r>
                    </a:p>
                  </a:txBody>
                  <a:tcPr marL="95250" marR="95250" marT="95250" marB="9525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9EBF5"/>
                    </a:solidFill>
                  </a:tcPr>
                </a:tc>
                <a:tc>
                  <a:txBody>
                    <a:bodyPr/>
                    <a:lstStyle/>
                    <a:p>
                      <a:pPr marL="0" marR="0">
                        <a:lnSpc>
                          <a:spcPct val="107000"/>
                        </a:lnSpc>
                        <a:spcBef>
                          <a:spcPts val="0"/>
                        </a:spcBef>
                        <a:spcAft>
                          <a:spcPts val="0"/>
                        </a:spcAft>
                      </a:pPr>
                      <a:r>
                        <a:rPr lang="en-US" sz="1800" b="0" dirty="0">
                          <a:solidFill>
                            <a:schemeClr val="tx1"/>
                          </a:solidFill>
                          <a:effectLst/>
                        </a:rPr>
                        <a:t>PeopleSoft Menu &gt; Set Up HCM &gt; Product Related &gt; Commitment Accounting &gt; UC Customizations &gt; Funding Entry Inquiry</a:t>
                      </a:r>
                      <a:endPar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9EBF5"/>
                    </a:solidFill>
                  </a:tcPr>
                </a:tc>
                <a:extLst>
                  <a:ext uri="{0D108BD9-81ED-4DB2-BD59-A6C34878D82A}">
                    <a16:rowId xmlns:a16="http://schemas.microsoft.com/office/drawing/2014/main" val="3505189315"/>
                  </a:ext>
                </a:extLst>
              </a:tr>
              <a:tr h="1060704">
                <a:tc>
                  <a:txBody>
                    <a:bodyPr/>
                    <a:lstStyle/>
                    <a:p>
                      <a:pPr marL="0" marR="0">
                        <a:lnSpc>
                          <a:spcPct val="107000"/>
                        </a:lnSpc>
                        <a:spcBef>
                          <a:spcPts val="0"/>
                        </a:spcBef>
                        <a:spcAft>
                          <a:spcPts val="0"/>
                        </a:spcAft>
                      </a:pPr>
                      <a:r>
                        <a:rPr lang="en-US" sz="1800" dirty="0">
                          <a:solidFill>
                            <a:schemeClr val="tx1"/>
                          </a:solidFill>
                          <a:effectLst/>
                        </a:rPr>
                        <a:t>Funding Entry</a:t>
                      </a:r>
                      <a:br>
                        <a:rPr lang="en-US" sz="1800" dirty="0">
                          <a:solidFill>
                            <a:schemeClr val="tx1"/>
                          </a:solidFill>
                          <a:effectLst/>
                        </a:rPr>
                      </a:br>
                      <a:r>
                        <a:rPr lang="en-US" sz="1800" b="0" i="1" kern="1200" dirty="0">
                          <a:solidFill>
                            <a:schemeClr val="tx1"/>
                          </a:solidFill>
                          <a:effectLst/>
                          <a:latin typeface="+mn-lt"/>
                          <a:ea typeface="+mn-ea"/>
                          <a:cs typeface="+mn-cs"/>
                        </a:rPr>
                        <a:t>Setup or update funding for positions</a:t>
                      </a:r>
                    </a:p>
                  </a:txBody>
                  <a:tcPr marL="95250" marR="95250" marT="95250" marB="9525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marR="0">
                        <a:lnSpc>
                          <a:spcPct val="107000"/>
                        </a:lnSpc>
                        <a:spcBef>
                          <a:spcPts val="0"/>
                        </a:spcBef>
                        <a:spcAft>
                          <a:spcPts val="0"/>
                        </a:spcAft>
                      </a:pPr>
                      <a:r>
                        <a:rPr lang="en-US" sz="1800" dirty="0">
                          <a:solidFill>
                            <a:schemeClr val="tx1"/>
                          </a:solidFill>
                          <a:effectLst/>
                        </a:rPr>
                        <a:t>PeopleSoft Menu &gt; Set Up HCM &gt; Product Related &gt; Commitment Accounting &gt; UC Customizations &gt; Funding Entry</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394500024"/>
                  </a:ext>
                </a:extLst>
              </a:tr>
              <a:tr h="1060704">
                <a:tc>
                  <a:txBody>
                    <a:bodyPr/>
                    <a:lstStyle/>
                    <a:p>
                      <a:pPr marL="0" marR="0">
                        <a:lnSpc>
                          <a:spcPct val="107000"/>
                        </a:lnSpc>
                        <a:spcBef>
                          <a:spcPts val="0"/>
                        </a:spcBef>
                        <a:spcAft>
                          <a:spcPts val="0"/>
                        </a:spcAft>
                      </a:pPr>
                      <a:r>
                        <a:rPr lang="en-US" sz="1800" dirty="0">
                          <a:solidFill>
                            <a:schemeClr val="tx1"/>
                          </a:solidFill>
                          <a:effectLst/>
                        </a:rPr>
                        <a:t>Review Direct Retro</a:t>
                      </a:r>
                      <a:br>
                        <a:rPr lang="en-US" sz="1800" dirty="0">
                          <a:solidFill>
                            <a:schemeClr val="tx1"/>
                          </a:solidFill>
                          <a:effectLst/>
                        </a:rPr>
                      </a:br>
                      <a:r>
                        <a:rPr lang="en-US" sz="1800" b="0" i="1" kern="1200" dirty="0">
                          <a:solidFill>
                            <a:schemeClr val="tx1"/>
                          </a:solidFill>
                          <a:effectLst/>
                          <a:latin typeface="+mn-lt"/>
                          <a:ea typeface="+mn-ea"/>
                          <a:cs typeface="+mn-cs"/>
                        </a:rPr>
                        <a:t>View existing direct retro transactions</a:t>
                      </a:r>
                    </a:p>
                  </a:txBody>
                  <a:tcPr marL="95250" marR="95250" marT="95250" marB="9525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9EBF5"/>
                    </a:solidFill>
                  </a:tcPr>
                </a:tc>
                <a:tc>
                  <a:txBody>
                    <a:bodyPr/>
                    <a:lstStyle/>
                    <a:p>
                      <a:pPr marL="0" marR="0">
                        <a:lnSpc>
                          <a:spcPct val="107000"/>
                        </a:lnSpc>
                        <a:spcBef>
                          <a:spcPts val="0"/>
                        </a:spcBef>
                        <a:spcAft>
                          <a:spcPts val="0"/>
                        </a:spcAft>
                      </a:pPr>
                      <a:r>
                        <a:rPr lang="en-US" sz="1800" dirty="0">
                          <a:solidFill>
                            <a:schemeClr val="tx1"/>
                          </a:solidFill>
                          <a:effectLst/>
                        </a:rPr>
                        <a:t>PeopleSoft Menu &gt; Payroll for North America &gt; Payroll Distribution &gt; UC Customizations &gt; Review Retro Distribution</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9EBF5"/>
                    </a:solidFill>
                  </a:tcPr>
                </a:tc>
                <a:extLst>
                  <a:ext uri="{0D108BD9-81ED-4DB2-BD59-A6C34878D82A}">
                    <a16:rowId xmlns:a16="http://schemas.microsoft.com/office/drawing/2014/main" val="4250726974"/>
                  </a:ext>
                </a:extLst>
              </a:tr>
            </a:tbl>
          </a:graphicData>
        </a:graphic>
      </p:graphicFrame>
      <p:sp>
        <p:nvSpPr>
          <p:cNvPr id="5" name="Slide Number Placeholder 4">
            <a:extLst>
              <a:ext uri="{FF2B5EF4-FFF2-40B4-BE49-F238E27FC236}">
                <a16:creationId xmlns:a16="http://schemas.microsoft.com/office/drawing/2014/main" id="{24D90518-A902-5748-BCF3-E3717ED148DD}"/>
              </a:ext>
            </a:extLst>
          </p:cNvPr>
          <p:cNvSpPr>
            <a:spLocks noGrp="1"/>
          </p:cNvSpPr>
          <p:nvPr>
            <p:ph type="sldNum" sz="quarter" idx="4"/>
          </p:nvPr>
        </p:nvSpPr>
        <p:spPr/>
        <p:txBody>
          <a:bodyPr/>
          <a:lstStyle/>
          <a:p>
            <a:fld id="{F67B021E-7C74-E446-8D52-EB81D6AEFAE5}" type="slidenum">
              <a:rPr lang="en-US" smtClean="0"/>
              <a:t>4</a:t>
            </a:fld>
            <a:endParaRPr lang="en-US" dirty="0"/>
          </a:p>
        </p:txBody>
      </p:sp>
    </p:spTree>
    <p:extLst>
      <p:ext uri="{BB962C8B-B14F-4D97-AF65-F5344CB8AC3E}">
        <p14:creationId xmlns:p14="http://schemas.microsoft.com/office/powerpoint/2010/main" val="720102509"/>
      </p:ext>
    </p:extLst>
  </p:cSld>
  <p:clrMapOvr>
    <a:masterClrMapping/>
  </p:clrMapOvr>
  <mc:AlternateContent xmlns:mc="http://schemas.openxmlformats.org/markup-compatibility/2006" xmlns:p14="http://schemas.microsoft.com/office/powerpoint/2010/main">
    <mc:Choice Requires="p14">
      <p:transition spd="med" p14:dur="700" advClick="0" advTm="7930">
        <p:fade/>
      </p:transition>
    </mc:Choice>
    <mc:Fallback xmlns="">
      <p:transition spd="med" advClick="0" advTm="793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756E4CE-0386-0748-972E-7A0BBFE28234}"/>
              </a:ext>
            </a:extLst>
          </p:cNvPr>
          <p:cNvPicPr>
            <a:picLocks noChangeAspect="1"/>
          </p:cNvPicPr>
          <p:nvPr/>
        </p:nvPicPr>
        <p:blipFill rotWithShape="1">
          <a:blip r:embed="rId3"/>
          <a:srcRect t="17067" b="-1"/>
          <a:stretch/>
        </p:blipFill>
        <p:spPr>
          <a:xfrm>
            <a:off x="0" y="-1"/>
            <a:ext cx="12192000" cy="6858001"/>
          </a:xfrm>
          <a:prstGeom prst="rect">
            <a:avLst/>
          </a:prstGeom>
        </p:spPr>
      </p:pic>
      <p:sp>
        <p:nvSpPr>
          <p:cNvPr id="4" name="Rectangle 3">
            <a:extLst>
              <a:ext uri="{FF2B5EF4-FFF2-40B4-BE49-F238E27FC236}">
                <a16:creationId xmlns:a16="http://schemas.microsoft.com/office/drawing/2014/main" id="{43DF89B5-F625-124C-B65B-66950CC6915F}"/>
              </a:ext>
            </a:extLst>
          </p:cNvPr>
          <p:cNvSpPr/>
          <p:nvPr/>
        </p:nvSpPr>
        <p:spPr>
          <a:xfrm>
            <a:off x="0" y="0"/>
            <a:ext cx="12192000" cy="6858000"/>
          </a:xfrm>
          <a:prstGeom prst="rect">
            <a:avLst/>
          </a:prstGeom>
          <a:solidFill>
            <a:srgbClr val="096995">
              <a:alpha val="7529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DF314990-D1F1-A243-8655-698052BC3D13}"/>
              </a:ext>
            </a:extLst>
          </p:cNvPr>
          <p:cNvSpPr/>
          <p:nvPr/>
        </p:nvSpPr>
        <p:spPr>
          <a:xfrm>
            <a:off x="389092" y="695318"/>
            <a:ext cx="5486400" cy="3657600"/>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096995"/>
              </a:solidFill>
              <a:ea typeface="+mj-ea"/>
              <a:cs typeface="+mj-cs"/>
            </a:endParaRPr>
          </a:p>
        </p:txBody>
      </p:sp>
      <p:sp>
        <p:nvSpPr>
          <p:cNvPr id="6" name="Rectangle 5">
            <a:extLst>
              <a:ext uri="{FF2B5EF4-FFF2-40B4-BE49-F238E27FC236}">
                <a16:creationId xmlns:a16="http://schemas.microsoft.com/office/drawing/2014/main" id="{246756BC-9751-6D4A-A395-99F4C284AC3D}"/>
              </a:ext>
            </a:extLst>
          </p:cNvPr>
          <p:cNvSpPr/>
          <p:nvPr/>
        </p:nvSpPr>
        <p:spPr>
          <a:xfrm>
            <a:off x="514261" y="890849"/>
            <a:ext cx="5361231" cy="954107"/>
          </a:xfrm>
          <a:prstGeom prst="rect">
            <a:avLst/>
          </a:prstGeom>
        </p:spPr>
        <p:txBody>
          <a:bodyPr wrap="square">
            <a:spAutoFit/>
          </a:bodyPr>
          <a:lstStyle/>
          <a:p>
            <a:r>
              <a:rPr lang="en-US" sz="2800" dirty="0" smtClean="0">
                <a:solidFill>
                  <a:srgbClr val="096995"/>
                </a:solidFill>
              </a:rPr>
              <a:t>Salary Cap/MCOP Worksheet Critical Concepts</a:t>
            </a:r>
            <a:endParaRPr lang="en-US" sz="2800" dirty="0">
              <a:solidFill>
                <a:srgbClr val="096995"/>
              </a:solidFill>
            </a:endParaRPr>
          </a:p>
        </p:txBody>
      </p:sp>
      <p:cxnSp>
        <p:nvCxnSpPr>
          <p:cNvPr id="7" name="Straight Connector 6">
            <a:extLst>
              <a:ext uri="{FF2B5EF4-FFF2-40B4-BE49-F238E27FC236}">
                <a16:creationId xmlns:a16="http://schemas.microsoft.com/office/drawing/2014/main" id="{DF07EFB1-4840-F74F-B512-399C08C75887}"/>
              </a:ext>
            </a:extLst>
          </p:cNvPr>
          <p:cNvCxnSpPr/>
          <p:nvPr/>
        </p:nvCxnSpPr>
        <p:spPr>
          <a:xfrm>
            <a:off x="593284" y="1844956"/>
            <a:ext cx="914400" cy="0"/>
          </a:xfrm>
          <a:prstGeom prst="line">
            <a:avLst/>
          </a:prstGeom>
          <a:ln w="57150">
            <a:solidFill>
              <a:srgbClr val="D4A028"/>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8FC0CB8A-FD15-7847-8E64-6BC88C092C62}"/>
              </a:ext>
            </a:extLst>
          </p:cNvPr>
          <p:cNvSpPr/>
          <p:nvPr/>
        </p:nvSpPr>
        <p:spPr>
          <a:xfrm>
            <a:off x="514261" y="2025497"/>
            <a:ext cx="4238228" cy="861774"/>
          </a:xfrm>
          <a:prstGeom prst="rect">
            <a:avLst/>
          </a:prstGeom>
        </p:spPr>
        <p:txBody>
          <a:bodyPr wrap="square">
            <a:spAutoFit/>
          </a:bodyPr>
          <a:lstStyle/>
          <a:p>
            <a:pPr marL="228600" indent="-228600" fontAlgn="base">
              <a:spcAft>
                <a:spcPts val="1200"/>
              </a:spcAft>
              <a:buClr>
                <a:srgbClr val="096995"/>
              </a:buClr>
              <a:buSzPct val="85000"/>
              <a:buFont typeface="Wingdings" pitchFamily="2" charset="2"/>
              <a:buChar char="§"/>
            </a:pPr>
            <a:r>
              <a:rPr lang="en-US" sz="2000" dirty="0" smtClean="0"/>
              <a:t>Funding Entry</a:t>
            </a:r>
          </a:p>
          <a:p>
            <a:pPr marL="228600" indent="-228600" fontAlgn="base">
              <a:spcAft>
                <a:spcPts val="1200"/>
              </a:spcAft>
              <a:buClr>
                <a:srgbClr val="096995"/>
              </a:buClr>
              <a:buSzPct val="85000"/>
              <a:buFont typeface="Wingdings" pitchFamily="2" charset="2"/>
              <a:buChar char="§"/>
            </a:pPr>
            <a:r>
              <a:rPr lang="en-US" sz="2000" dirty="0" smtClean="0"/>
              <a:t>Direct Retro</a:t>
            </a:r>
          </a:p>
        </p:txBody>
      </p:sp>
      <p:pic>
        <p:nvPicPr>
          <p:cNvPr id="9" name="Picture 8">
            <a:extLst>
              <a:ext uri="{FF2B5EF4-FFF2-40B4-BE49-F238E27FC236}">
                <a16:creationId xmlns:a16="http://schemas.microsoft.com/office/drawing/2014/main" id="{5393A5DE-A2A2-9B41-89FA-B8D3862B2BE1}"/>
              </a:ext>
            </a:extLst>
          </p:cNvPr>
          <p:cNvPicPr>
            <a:picLocks noChangeAspect="1"/>
          </p:cNvPicPr>
          <p:nvPr/>
        </p:nvPicPr>
        <p:blipFill>
          <a:blip r:embed="rId4"/>
          <a:stretch>
            <a:fillRect/>
          </a:stretch>
        </p:blipFill>
        <p:spPr>
          <a:xfrm>
            <a:off x="10134600" y="163630"/>
            <a:ext cx="1828800" cy="587141"/>
          </a:xfrm>
          <a:prstGeom prst="rect">
            <a:avLst/>
          </a:prstGeom>
        </p:spPr>
      </p:pic>
      <p:pic>
        <p:nvPicPr>
          <p:cNvPr id="10" name="Picture 9">
            <a:extLst>
              <a:ext uri="{FF2B5EF4-FFF2-40B4-BE49-F238E27FC236}">
                <a16:creationId xmlns:a16="http://schemas.microsoft.com/office/drawing/2014/main" id="{A3F8A623-5DA8-A44B-8529-3F898B74E7B6}"/>
              </a:ext>
            </a:extLst>
          </p:cNvPr>
          <p:cNvPicPr>
            <a:picLocks noChangeAspect="1"/>
          </p:cNvPicPr>
          <p:nvPr/>
        </p:nvPicPr>
        <p:blipFill>
          <a:blip r:embed="rId5"/>
          <a:stretch>
            <a:fillRect/>
          </a:stretch>
        </p:blipFill>
        <p:spPr>
          <a:xfrm>
            <a:off x="10515600" y="6400800"/>
            <a:ext cx="1371600" cy="257175"/>
          </a:xfrm>
          <a:prstGeom prst="rect">
            <a:avLst/>
          </a:prstGeom>
        </p:spPr>
      </p:pic>
      <p:sp>
        <p:nvSpPr>
          <p:cNvPr id="2" name="Slide Number Placeholder 1">
            <a:extLst>
              <a:ext uri="{FF2B5EF4-FFF2-40B4-BE49-F238E27FC236}">
                <a16:creationId xmlns:a16="http://schemas.microsoft.com/office/drawing/2014/main" id="{F62F039E-4784-2442-ABE5-EA2846BE666C}"/>
              </a:ext>
            </a:extLst>
          </p:cNvPr>
          <p:cNvSpPr>
            <a:spLocks noGrp="1"/>
          </p:cNvSpPr>
          <p:nvPr>
            <p:ph type="sldNum" sz="quarter" idx="4294967295"/>
          </p:nvPr>
        </p:nvSpPr>
        <p:spPr/>
        <p:txBody>
          <a:bodyPr/>
          <a:lstStyle/>
          <a:p>
            <a:fld id="{F67B021E-7C74-E446-8D52-EB81D6AEFAE5}" type="slidenum">
              <a:rPr lang="en-US" smtClean="0"/>
              <a:pPr/>
              <a:t>5</a:t>
            </a:fld>
            <a:endParaRPr lang="en-US" dirty="0"/>
          </a:p>
        </p:txBody>
      </p:sp>
    </p:spTree>
    <p:extLst>
      <p:ext uri="{BB962C8B-B14F-4D97-AF65-F5344CB8AC3E}">
        <p14:creationId xmlns:p14="http://schemas.microsoft.com/office/powerpoint/2010/main" val="2016380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06F0D2-4EB3-EF4B-BABE-674D25980EAE}"/>
              </a:ext>
            </a:extLst>
          </p:cNvPr>
          <p:cNvPicPr>
            <a:picLocks noChangeAspect="1"/>
          </p:cNvPicPr>
          <p:nvPr/>
        </p:nvPicPr>
        <p:blipFill rotWithShape="1">
          <a:blip r:embed="rId3"/>
          <a:srcRect t="1157" b="14468"/>
          <a:stretch/>
        </p:blipFill>
        <p:spPr>
          <a:xfrm>
            <a:off x="0" y="0"/>
            <a:ext cx="12192000" cy="6858000"/>
          </a:xfrm>
          <a:prstGeom prst="rect">
            <a:avLst/>
          </a:prstGeom>
        </p:spPr>
      </p:pic>
      <p:sp>
        <p:nvSpPr>
          <p:cNvPr id="4" name="Rectangle 3">
            <a:extLst>
              <a:ext uri="{FF2B5EF4-FFF2-40B4-BE49-F238E27FC236}">
                <a16:creationId xmlns:a16="http://schemas.microsoft.com/office/drawing/2014/main" id="{1B9CB6E0-D4DF-F447-B9E1-33A7DF01D036}"/>
              </a:ext>
            </a:extLst>
          </p:cNvPr>
          <p:cNvSpPr/>
          <p:nvPr/>
        </p:nvSpPr>
        <p:spPr>
          <a:xfrm>
            <a:off x="0" y="0"/>
            <a:ext cx="12192000" cy="6858000"/>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ABD0A16B-0106-B349-B564-E8B05948A0C1}"/>
              </a:ext>
            </a:extLst>
          </p:cNvPr>
          <p:cNvPicPr>
            <a:picLocks noChangeAspect="1"/>
          </p:cNvPicPr>
          <p:nvPr/>
        </p:nvPicPr>
        <p:blipFill>
          <a:blip r:embed="rId4"/>
          <a:stretch>
            <a:fillRect/>
          </a:stretch>
        </p:blipFill>
        <p:spPr>
          <a:xfrm>
            <a:off x="10134600" y="163630"/>
            <a:ext cx="1828800" cy="587141"/>
          </a:xfrm>
          <a:prstGeom prst="rect">
            <a:avLst/>
          </a:prstGeom>
        </p:spPr>
      </p:pic>
      <p:pic>
        <p:nvPicPr>
          <p:cNvPr id="10" name="Picture 9">
            <a:extLst>
              <a:ext uri="{FF2B5EF4-FFF2-40B4-BE49-F238E27FC236}">
                <a16:creationId xmlns:a16="http://schemas.microsoft.com/office/drawing/2014/main" id="{43022D25-2195-7544-8426-A851017432BE}"/>
              </a:ext>
            </a:extLst>
          </p:cNvPr>
          <p:cNvPicPr>
            <a:picLocks noChangeAspect="1"/>
          </p:cNvPicPr>
          <p:nvPr/>
        </p:nvPicPr>
        <p:blipFill>
          <a:blip r:embed="rId5"/>
          <a:stretch>
            <a:fillRect/>
          </a:stretch>
        </p:blipFill>
        <p:spPr>
          <a:xfrm>
            <a:off x="10512402" y="6396230"/>
            <a:ext cx="1371600" cy="257175"/>
          </a:xfrm>
          <a:prstGeom prst="rect">
            <a:avLst/>
          </a:prstGeom>
        </p:spPr>
      </p:pic>
      <p:sp>
        <p:nvSpPr>
          <p:cNvPr id="11" name="Rectangle 10">
            <a:extLst>
              <a:ext uri="{FF2B5EF4-FFF2-40B4-BE49-F238E27FC236}">
                <a16:creationId xmlns:a16="http://schemas.microsoft.com/office/drawing/2014/main" id="{9A1115B5-84B2-7C4F-B16F-5C3EFEF6F890}"/>
              </a:ext>
            </a:extLst>
          </p:cNvPr>
          <p:cNvSpPr/>
          <p:nvPr/>
        </p:nvSpPr>
        <p:spPr>
          <a:xfrm>
            <a:off x="273882" y="410653"/>
            <a:ext cx="9750264" cy="553998"/>
          </a:xfrm>
          <a:prstGeom prst="rect">
            <a:avLst/>
          </a:prstGeom>
        </p:spPr>
        <p:txBody>
          <a:bodyPr wrap="square" anchor="ctr">
            <a:spAutoFit/>
          </a:bodyPr>
          <a:lstStyle/>
          <a:p>
            <a:r>
              <a:rPr lang="en-US" sz="3000" dirty="0">
                <a:solidFill>
                  <a:srgbClr val="096995"/>
                </a:solidFill>
              </a:rPr>
              <a:t>Salary Cap/MCOP Worksheet Scenarios</a:t>
            </a:r>
          </a:p>
        </p:txBody>
      </p:sp>
      <p:cxnSp>
        <p:nvCxnSpPr>
          <p:cNvPr id="12" name="Straight Connector 11">
            <a:extLst>
              <a:ext uri="{FF2B5EF4-FFF2-40B4-BE49-F238E27FC236}">
                <a16:creationId xmlns:a16="http://schemas.microsoft.com/office/drawing/2014/main" id="{FCA82937-8305-CA46-A08A-4C79143621FF}"/>
              </a:ext>
            </a:extLst>
          </p:cNvPr>
          <p:cNvCxnSpPr/>
          <p:nvPr/>
        </p:nvCxnSpPr>
        <p:spPr>
          <a:xfrm>
            <a:off x="381000" y="1143000"/>
            <a:ext cx="914400" cy="0"/>
          </a:xfrm>
          <a:prstGeom prst="line">
            <a:avLst/>
          </a:prstGeom>
          <a:ln w="57150">
            <a:solidFill>
              <a:srgbClr val="D4A028"/>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256F6EF0-C1B3-A645-803E-66AC65FFFD69}"/>
              </a:ext>
            </a:extLst>
          </p:cNvPr>
          <p:cNvSpPr/>
          <p:nvPr/>
        </p:nvSpPr>
        <p:spPr>
          <a:xfrm>
            <a:off x="393578" y="1387841"/>
            <a:ext cx="11765280" cy="461665"/>
          </a:xfrm>
          <a:prstGeom prst="rect">
            <a:avLst/>
          </a:prstGeom>
        </p:spPr>
        <p:txBody>
          <a:bodyPr wrap="square" anchor="ctr">
            <a:spAutoFit/>
          </a:bodyPr>
          <a:lstStyle/>
          <a:p>
            <a:r>
              <a:rPr lang="en-US" sz="2400" dirty="0"/>
              <a:t>There are three scenarios that require the Worksheet.</a:t>
            </a:r>
          </a:p>
        </p:txBody>
      </p:sp>
      <p:grpSp>
        <p:nvGrpSpPr>
          <p:cNvPr id="8" name="Group 7">
            <a:extLst>
              <a:ext uri="{FF2B5EF4-FFF2-40B4-BE49-F238E27FC236}">
                <a16:creationId xmlns:a16="http://schemas.microsoft.com/office/drawing/2014/main" id="{77E6AE50-5B00-BB43-9317-0BBBB9F29025}"/>
              </a:ext>
            </a:extLst>
          </p:cNvPr>
          <p:cNvGrpSpPr/>
          <p:nvPr/>
        </p:nvGrpSpPr>
        <p:grpSpPr>
          <a:xfrm>
            <a:off x="393580" y="2497110"/>
            <a:ext cx="3657600" cy="2743200"/>
            <a:chOff x="393580" y="2199322"/>
            <a:chExt cx="3657600" cy="2743200"/>
          </a:xfrm>
        </p:grpSpPr>
        <p:sp>
          <p:nvSpPr>
            <p:cNvPr id="6" name="Rectangle 5">
              <a:extLst>
                <a:ext uri="{FF2B5EF4-FFF2-40B4-BE49-F238E27FC236}">
                  <a16:creationId xmlns:a16="http://schemas.microsoft.com/office/drawing/2014/main" id="{DA7D99C1-1037-2648-85B9-097C081711F3}"/>
                </a:ext>
              </a:extLst>
            </p:cNvPr>
            <p:cNvSpPr/>
            <p:nvPr/>
          </p:nvSpPr>
          <p:spPr>
            <a:xfrm>
              <a:off x="393580" y="2199322"/>
              <a:ext cx="3657600" cy="2743200"/>
            </a:xfrm>
            <a:prstGeom prst="rect">
              <a:avLst/>
            </a:prstGeom>
            <a:solidFill>
              <a:srgbClr val="DDE3F6">
                <a:alpha val="85098"/>
              </a:srgbClr>
            </a:solidFill>
            <a:effectLst>
              <a:outerShdw blurRad="50800" dist="38100" dir="2700000" algn="tl" rotWithShape="0">
                <a:prstClr val="black">
                  <a:alpha val="40000"/>
                </a:prstClr>
              </a:outerShdw>
            </a:effectLst>
          </p:spPr>
          <p:txBody>
            <a:bodyPr wrap="square" anchor="ctr">
              <a:noAutofit/>
            </a:bodyPr>
            <a:lstStyle/>
            <a:p>
              <a:pPr algn="ctr">
                <a:spcAft>
                  <a:spcPts val="1800"/>
                </a:spcAft>
                <a:buClr>
                  <a:srgbClr val="006A97"/>
                </a:buClr>
                <a:buSzPct val="85000"/>
              </a:pPr>
              <a:endParaRPr lang="en-US" sz="2000" dirty="0"/>
            </a:p>
            <a:p>
              <a:pPr algn="ctr">
                <a:spcAft>
                  <a:spcPts val="1800"/>
                </a:spcAft>
                <a:buClr>
                  <a:srgbClr val="006A97"/>
                </a:buClr>
                <a:buSzPct val="85000"/>
              </a:pPr>
              <a:endParaRPr lang="en-US" sz="2000" dirty="0"/>
            </a:p>
            <a:p>
              <a:pPr algn="ctr">
                <a:spcAft>
                  <a:spcPts val="1800"/>
                </a:spcAft>
                <a:buClr>
                  <a:srgbClr val="006A97"/>
                </a:buClr>
                <a:buSzPct val="85000"/>
              </a:pPr>
              <a:r>
                <a:rPr lang="en-US" sz="2000" dirty="0"/>
                <a:t>Regular pay is composed of multiple components of pay (GCCP, HSCP)</a:t>
              </a:r>
            </a:p>
          </p:txBody>
        </p:sp>
        <p:sp>
          <p:nvSpPr>
            <p:cNvPr id="13" name="Oval 12">
              <a:extLst>
                <a:ext uri="{FF2B5EF4-FFF2-40B4-BE49-F238E27FC236}">
                  <a16:creationId xmlns:a16="http://schemas.microsoft.com/office/drawing/2014/main" id="{D317BF95-818A-DF41-B244-B2DF4D0DAF1E}"/>
                </a:ext>
              </a:extLst>
            </p:cNvPr>
            <p:cNvSpPr>
              <a:spLocks noChangeAspect="1"/>
            </p:cNvSpPr>
            <p:nvPr/>
          </p:nvSpPr>
          <p:spPr>
            <a:xfrm>
              <a:off x="1856620" y="2490464"/>
              <a:ext cx="731520" cy="731520"/>
            </a:xfrm>
            <a:prstGeom prst="ellipse">
              <a:avLst/>
            </a:prstGeom>
            <a:solidFill>
              <a:schemeClr val="bg1"/>
            </a:solidFill>
            <a:ln w="38100">
              <a:solidFill>
                <a:srgbClr val="CCA0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accent1">
                      <a:lumMod val="75000"/>
                    </a:schemeClr>
                  </a:solidFill>
                </a:rPr>
                <a:t>1</a:t>
              </a:r>
              <a:endParaRPr lang="en-US" sz="3600" dirty="0"/>
            </a:p>
          </p:txBody>
        </p:sp>
      </p:grpSp>
      <p:grpSp>
        <p:nvGrpSpPr>
          <p:cNvPr id="7" name="Group 6">
            <a:extLst>
              <a:ext uri="{FF2B5EF4-FFF2-40B4-BE49-F238E27FC236}">
                <a16:creationId xmlns:a16="http://schemas.microsoft.com/office/drawing/2014/main" id="{E1A2BF47-96E9-EA49-B5A3-093763E2282F}"/>
              </a:ext>
            </a:extLst>
          </p:cNvPr>
          <p:cNvGrpSpPr/>
          <p:nvPr/>
        </p:nvGrpSpPr>
        <p:grpSpPr>
          <a:xfrm>
            <a:off x="4262024" y="2497110"/>
            <a:ext cx="3657600" cy="2743200"/>
            <a:chOff x="4191000" y="2199322"/>
            <a:chExt cx="3657600" cy="2743200"/>
          </a:xfrm>
        </p:grpSpPr>
        <p:sp>
          <p:nvSpPr>
            <p:cNvPr id="17" name="Rectangle 16">
              <a:extLst>
                <a:ext uri="{FF2B5EF4-FFF2-40B4-BE49-F238E27FC236}">
                  <a16:creationId xmlns:a16="http://schemas.microsoft.com/office/drawing/2014/main" id="{EBFE62C7-6DB2-EF4A-83D5-9D1AD107F38E}"/>
                </a:ext>
              </a:extLst>
            </p:cNvPr>
            <p:cNvSpPr/>
            <p:nvPr/>
          </p:nvSpPr>
          <p:spPr>
            <a:xfrm>
              <a:off x="4191000" y="2199322"/>
              <a:ext cx="3657600" cy="2743200"/>
            </a:xfrm>
            <a:prstGeom prst="rect">
              <a:avLst/>
            </a:prstGeom>
            <a:solidFill>
              <a:srgbClr val="DDE3F6">
                <a:alpha val="85098"/>
              </a:srgbClr>
            </a:solidFill>
            <a:effectLst>
              <a:outerShdw blurRad="50800" dist="38100" dir="2700000" algn="tl" rotWithShape="0">
                <a:prstClr val="black">
                  <a:alpha val="40000"/>
                </a:prstClr>
              </a:outerShdw>
            </a:effectLst>
          </p:spPr>
          <p:txBody>
            <a:bodyPr wrap="square" anchor="ctr">
              <a:noAutofit/>
            </a:bodyPr>
            <a:lstStyle/>
            <a:p>
              <a:pPr algn="ctr">
                <a:spcAft>
                  <a:spcPts val="1800"/>
                </a:spcAft>
                <a:buClr>
                  <a:srgbClr val="006A97"/>
                </a:buClr>
                <a:buSzPct val="85000"/>
              </a:pPr>
              <a:endParaRPr lang="en-US" sz="2000" dirty="0"/>
            </a:p>
            <a:p>
              <a:pPr algn="ctr">
                <a:buClr>
                  <a:srgbClr val="006A97"/>
                </a:buClr>
                <a:buSzPct val="85000"/>
              </a:pPr>
              <a:endParaRPr lang="en-US" sz="2000" dirty="0"/>
            </a:p>
            <a:p>
              <a:pPr algn="ctr">
                <a:buClr>
                  <a:srgbClr val="006A97"/>
                </a:buClr>
                <a:buSzPct val="85000"/>
              </a:pPr>
              <a:r>
                <a:rPr lang="en-US" sz="2000" dirty="0"/>
                <a:t>Pay is funded by one or more capped funds</a:t>
              </a:r>
            </a:p>
          </p:txBody>
        </p:sp>
        <p:sp>
          <p:nvSpPr>
            <p:cNvPr id="24" name="Oval 23">
              <a:extLst>
                <a:ext uri="{FF2B5EF4-FFF2-40B4-BE49-F238E27FC236}">
                  <a16:creationId xmlns:a16="http://schemas.microsoft.com/office/drawing/2014/main" id="{C0DF2C54-FB2D-BE49-860C-6D2EFB3473D5}"/>
                </a:ext>
              </a:extLst>
            </p:cNvPr>
            <p:cNvSpPr>
              <a:spLocks noChangeAspect="1"/>
            </p:cNvSpPr>
            <p:nvPr/>
          </p:nvSpPr>
          <p:spPr>
            <a:xfrm>
              <a:off x="5654040" y="2490464"/>
              <a:ext cx="731520" cy="731520"/>
            </a:xfrm>
            <a:prstGeom prst="ellipse">
              <a:avLst/>
            </a:prstGeom>
            <a:solidFill>
              <a:schemeClr val="bg1"/>
            </a:solidFill>
            <a:ln w="38100">
              <a:solidFill>
                <a:srgbClr val="CCA0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accent1">
                      <a:lumMod val="75000"/>
                    </a:schemeClr>
                  </a:solidFill>
                </a:rPr>
                <a:t>2</a:t>
              </a:r>
              <a:endParaRPr lang="en-US" sz="3600" dirty="0"/>
            </a:p>
          </p:txBody>
        </p:sp>
      </p:grpSp>
      <p:grpSp>
        <p:nvGrpSpPr>
          <p:cNvPr id="5" name="Group 4">
            <a:extLst>
              <a:ext uri="{FF2B5EF4-FFF2-40B4-BE49-F238E27FC236}">
                <a16:creationId xmlns:a16="http://schemas.microsoft.com/office/drawing/2014/main" id="{CEE19A91-8F6E-FC4B-A1B4-4CB11ABC163A}"/>
              </a:ext>
            </a:extLst>
          </p:cNvPr>
          <p:cNvGrpSpPr/>
          <p:nvPr/>
        </p:nvGrpSpPr>
        <p:grpSpPr>
          <a:xfrm>
            <a:off x="8130468" y="2497110"/>
            <a:ext cx="3657600" cy="2743200"/>
            <a:chOff x="8130468" y="2199322"/>
            <a:chExt cx="3657600" cy="2743200"/>
          </a:xfrm>
        </p:grpSpPr>
        <p:sp>
          <p:nvSpPr>
            <p:cNvPr id="16" name="Rectangle 15">
              <a:extLst>
                <a:ext uri="{FF2B5EF4-FFF2-40B4-BE49-F238E27FC236}">
                  <a16:creationId xmlns:a16="http://schemas.microsoft.com/office/drawing/2014/main" id="{8AE8021F-051F-F440-BC71-1414AB70C9A6}"/>
                </a:ext>
              </a:extLst>
            </p:cNvPr>
            <p:cNvSpPr/>
            <p:nvPr/>
          </p:nvSpPr>
          <p:spPr>
            <a:xfrm>
              <a:off x="8130468" y="2199322"/>
              <a:ext cx="3657600" cy="2743200"/>
            </a:xfrm>
            <a:prstGeom prst="rect">
              <a:avLst/>
            </a:prstGeom>
            <a:solidFill>
              <a:srgbClr val="DDE3F6">
                <a:alpha val="85098"/>
              </a:srgbClr>
            </a:solidFill>
            <a:effectLst>
              <a:outerShdw blurRad="50800" dist="38100" dir="2700000" algn="tl" rotWithShape="0">
                <a:prstClr val="black">
                  <a:alpha val="40000"/>
                </a:prstClr>
              </a:outerShdw>
            </a:effectLst>
          </p:spPr>
          <p:txBody>
            <a:bodyPr wrap="square" anchor="ctr">
              <a:noAutofit/>
            </a:bodyPr>
            <a:lstStyle/>
            <a:p>
              <a:pPr lvl="0" algn="ctr">
                <a:spcAft>
                  <a:spcPts val="1800"/>
                </a:spcAft>
                <a:buClr>
                  <a:srgbClr val="006A97"/>
                </a:buClr>
                <a:buSzPct val="85000"/>
              </a:pPr>
              <a:endParaRPr lang="en-US" sz="2000" dirty="0"/>
            </a:p>
            <a:p>
              <a:pPr lvl="0" algn="ctr">
                <a:buClr>
                  <a:srgbClr val="006A97"/>
                </a:buClr>
                <a:buSzPct val="85000"/>
              </a:pPr>
              <a:endParaRPr lang="en-US" sz="2000" dirty="0"/>
            </a:p>
            <a:p>
              <a:pPr lvl="0" algn="ctr">
                <a:buClr>
                  <a:srgbClr val="006A97"/>
                </a:buClr>
                <a:buSzPct val="85000"/>
              </a:pPr>
              <a:endParaRPr lang="en-US" sz="2000" dirty="0"/>
            </a:p>
            <a:p>
              <a:pPr lvl="0" algn="ctr">
                <a:buClr>
                  <a:srgbClr val="006A97"/>
                </a:buClr>
                <a:buSzPct val="85000"/>
              </a:pPr>
              <a:r>
                <a:rPr lang="en-US" sz="2000" dirty="0"/>
                <a:t>Regular pay is composed of multiple components of pay </a:t>
              </a:r>
              <a:r>
                <a:rPr lang="en-US" sz="2000" b="1" u="sng" dirty="0"/>
                <a:t>and </a:t>
              </a:r>
              <a:r>
                <a:rPr lang="en-US" sz="2000" dirty="0"/>
                <a:t>funded by one or more capped funds</a:t>
              </a:r>
            </a:p>
          </p:txBody>
        </p:sp>
        <p:sp>
          <p:nvSpPr>
            <p:cNvPr id="25" name="Oval 24">
              <a:extLst>
                <a:ext uri="{FF2B5EF4-FFF2-40B4-BE49-F238E27FC236}">
                  <a16:creationId xmlns:a16="http://schemas.microsoft.com/office/drawing/2014/main" id="{A382B19C-A612-F146-9E1C-0813B504AE88}"/>
                </a:ext>
              </a:extLst>
            </p:cNvPr>
            <p:cNvSpPr>
              <a:spLocks noChangeAspect="1"/>
            </p:cNvSpPr>
            <p:nvPr/>
          </p:nvSpPr>
          <p:spPr>
            <a:xfrm>
              <a:off x="9593508" y="2490464"/>
              <a:ext cx="731520" cy="731520"/>
            </a:xfrm>
            <a:prstGeom prst="ellipse">
              <a:avLst/>
            </a:prstGeom>
            <a:solidFill>
              <a:schemeClr val="bg1"/>
            </a:solidFill>
            <a:ln w="38100">
              <a:solidFill>
                <a:srgbClr val="CCA0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accent1">
                      <a:lumMod val="75000"/>
                    </a:schemeClr>
                  </a:solidFill>
                </a:rPr>
                <a:t>3</a:t>
              </a:r>
              <a:endParaRPr lang="en-US" sz="3600" dirty="0"/>
            </a:p>
          </p:txBody>
        </p:sp>
      </p:grpSp>
      <p:sp>
        <p:nvSpPr>
          <p:cNvPr id="19" name="TextBox 18">
            <a:extLst>
              <a:ext uri="{FF2B5EF4-FFF2-40B4-BE49-F238E27FC236}">
                <a16:creationId xmlns:a16="http://schemas.microsoft.com/office/drawing/2014/main" id="{48829ABC-2DA3-8141-8D84-D317B6E50B14}"/>
              </a:ext>
            </a:extLst>
          </p:cNvPr>
          <p:cNvSpPr txBox="1"/>
          <p:nvPr/>
        </p:nvSpPr>
        <p:spPr>
          <a:xfrm>
            <a:off x="11704636" y="-17415"/>
            <a:ext cx="487363" cy="276999"/>
          </a:xfrm>
          <a:prstGeom prst="rect">
            <a:avLst/>
          </a:prstGeom>
          <a:noFill/>
        </p:spPr>
        <p:txBody>
          <a:bodyPr wrap="square" rtlCol="0">
            <a:spAutoFit/>
          </a:bodyPr>
          <a:lstStyle/>
          <a:p>
            <a:pPr algn="r"/>
            <a:fld id="{0218863B-C757-AE40-8F73-330A007AB503}" type="slidenum">
              <a:rPr lang="en-US" sz="1200" smtClean="0"/>
              <a:pPr algn="r"/>
              <a:t>6</a:t>
            </a:fld>
            <a:endParaRPr lang="en-US" sz="1200" dirty="0"/>
          </a:p>
        </p:txBody>
      </p:sp>
      <p:sp>
        <p:nvSpPr>
          <p:cNvPr id="14" name="Slide Number Placeholder 13"/>
          <p:cNvSpPr>
            <a:spLocks noGrp="1"/>
          </p:cNvSpPr>
          <p:nvPr>
            <p:ph type="sldNum" sz="quarter" idx="12"/>
          </p:nvPr>
        </p:nvSpPr>
        <p:spPr/>
        <p:txBody>
          <a:bodyPr/>
          <a:lstStyle/>
          <a:p>
            <a:fld id="{AC9A5044-8050-4B02-9DD1-1248C06C6A29}" type="slidenum">
              <a:rPr lang="en-US" smtClean="0"/>
              <a:t>6</a:t>
            </a:fld>
            <a:endParaRPr lang="en-US"/>
          </a:p>
        </p:txBody>
      </p:sp>
    </p:spTree>
    <p:extLst>
      <p:ext uri="{BB962C8B-B14F-4D97-AF65-F5344CB8AC3E}">
        <p14:creationId xmlns:p14="http://schemas.microsoft.com/office/powerpoint/2010/main" val="2344941287"/>
      </p:ext>
    </p:extLst>
  </p:cSld>
  <p:clrMapOvr>
    <a:masterClrMapping/>
  </p:clrMapOvr>
  <mc:AlternateContent xmlns:mc="http://schemas.openxmlformats.org/markup-compatibility/2006" xmlns:p14="http://schemas.microsoft.com/office/powerpoint/2010/main">
    <mc:Choice Requires="p14">
      <p:transition spd="med" p14:dur="700" advClick="0" advTm="32080">
        <p:fade/>
      </p:transition>
    </mc:Choice>
    <mc:Fallback xmlns="">
      <p:transition spd="med" advClick="0" advTm="3208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0D22D997-E10D-C744-B916-37F52B1A90C9}"/>
              </a:ext>
            </a:extLst>
          </p:cNvPr>
          <p:cNvCxnSpPr>
            <a:cxnSpLocks/>
          </p:cNvCxnSpPr>
          <p:nvPr/>
        </p:nvCxnSpPr>
        <p:spPr>
          <a:xfrm>
            <a:off x="2432306" y="2867893"/>
            <a:ext cx="7323076" cy="0"/>
          </a:xfrm>
          <a:prstGeom prst="line">
            <a:avLst/>
          </a:prstGeom>
          <a:ln w="28575">
            <a:solidFill>
              <a:schemeClr val="bg2">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972A6AB-9484-104F-B988-E38E9BDA7886}"/>
              </a:ext>
            </a:extLst>
          </p:cNvPr>
          <p:cNvSpPr>
            <a:spLocks noGrp="1"/>
          </p:cNvSpPr>
          <p:nvPr>
            <p:ph type="title"/>
          </p:nvPr>
        </p:nvSpPr>
        <p:spPr/>
        <p:txBody>
          <a:bodyPr/>
          <a:lstStyle/>
          <a:p>
            <a:r>
              <a:rPr lang="en-US" dirty="0"/>
              <a:t>Funding with the Worksheet </a:t>
            </a:r>
            <a:r>
              <a:rPr lang="en-US" b="0" dirty="0"/>
              <a:t>| Key System Steps</a:t>
            </a:r>
          </a:p>
        </p:txBody>
      </p:sp>
      <p:grpSp>
        <p:nvGrpSpPr>
          <p:cNvPr id="11" name="Group 10">
            <a:extLst>
              <a:ext uri="{FF2B5EF4-FFF2-40B4-BE49-F238E27FC236}">
                <a16:creationId xmlns:a16="http://schemas.microsoft.com/office/drawing/2014/main" id="{4F090C6A-4CEB-7441-80E5-4F8D3705199A}"/>
              </a:ext>
            </a:extLst>
          </p:cNvPr>
          <p:cNvGrpSpPr/>
          <p:nvPr/>
        </p:nvGrpSpPr>
        <p:grpSpPr>
          <a:xfrm>
            <a:off x="183831" y="1763049"/>
            <a:ext cx="2248475" cy="2019244"/>
            <a:chOff x="365130" y="2473926"/>
            <a:chExt cx="2248475" cy="2019244"/>
          </a:xfrm>
        </p:grpSpPr>
        <p:sp>
          <p:nvSpPr>
            <p:cNvPr id="3" name="Rounded Rectangle 2">
              <a:extLst>
                <a:ext uri="{FF2B5EF4-FFF2-40B4-BE49-F238E27FC236}">
                  <a16:creationId xmlns:a16="http://schemas.microsoft.com/office/drawing/2014/main" id="{52275483-7B9C-1E4D-9483-E56A3163FAB3}"/>
                </a:ext>
              </a:extLst>
            </p:cNvPr>
            <p:cNvSpPr/>
            <p:nvPr/>
          </p:nvSpPr>
          <p:spPr>
            <a:xfrm>
              <a:off x="556205" y="2664370"/>
              <a:ext cx="2057400" cy="1828800"/>
            </a:xfrm>
            <a:prstGeom prst="roundRect">
              <a:avLst>
                <a:gd name="adj" fmla="val 2902"/>
              </a:avLst>
            </a:prstGeom>
            <a:solidFill>
              <a:srgbClr val="0A80B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Navigate to the</a:t>
              </a:r>
              <a:r>
                <a:rPr lang="en-US" b="1" dirty="0"/>
                <a:t> Funding Entry </a:t>
              </a:r>
              <a:r>
                <a:rPr lang="en-US" dirty="0"/>
                <a:t>page</a:t>
              </a:r>
              <a:r>
                <a:rPr lang="en-US" b="1" dirty="0"/>
                <a:t>; Add a New Value </a:t>
              </a:r>
              <a:r>
                <a:rPr lang="en-US" dirty="0"/>
                <a:t>tab</a:t>
              </a:r>
            </a:p>
          </p:txBody>
        </p:sp>
        <p:sp>
          <p:nvSpPr>
            <p:cNvPr id="4" name="Oval 3">
              <a:extLst>
                <a:ext uri="{FF2B5EF4-FFF2-40B4-BE49-F238E27FC236}">
                  <a16:creationId xmlns:a16="http://schemas.microsoft.com/office/drawing/2014/main" id="{E03DF604-65E4-DC4A-8972-E133E1D8C714}"/>
                </a:ext>
              </a:extLst>
            </p:cNvPr>
            <p:cNvSpPr>
              <a:spLocks noChangeAspect="1"/>
            </p:cNvSpPr>
            <p:nvPr/>
          </p:nvSpPr>
          <p:spPr>
            <a:xfrm>
              <a:off x="365130" y="2473926"/>
              <a:ext cx="457200" cy="457200"/>
            </a:xfrm>
            <a:prstGeom prst="ellipse">
              <a:avLst/>
            </a:prstGeom>
            <a:solidFill>
              <a:srgbClr val="C2923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1</a:t>
              </a:r>
              <a:endParaRPr lang="en-US" b="1" dirty="0"/>
            </a:p>
          </p:txBody>
        </p:sp>
      </p:grpSp>
      <p:grpSp>
        <p:nvGrpSpPr>
          <p:cNvPr id="12" name="Group 11">
            <a:extLst>
              <a:ext uri="{FF2B5EF4-FFF2-40B4-BE49-F238E27FC236}">
                <a16:creationId xmlns:a16="http://schemas.microsoft.com/office/drawing/2014/main" id="{5D610D9F-A4A4-8349-9430-FC3A7890FE49}"/>
              </a:ext>
            </a:extLst>
          </p:cNvPr>
          <p:cNvGrpSpPr/>
          <p:nvPr/>
        </p:nvGrpSpPr>
        <p:grpSpPr>
          <a:xfrm>
            <a:off x="2537043" y="1763049"/>
            <a:ext cx="2248475" cy="2019244"/>
            <a:chOff x="3024247" y="2476554"/>
            <a:chExt cx="2248475" cy="2019244"/>
          </a:xfrm>
        </p:grpSpPr>
        <p:sp>
          <p:nvSpPr>
            <p:cNvPr id="5" name="Rounded Rectangle 4">
              <a:extLst>
                <a:ext uri="{FF2B5EF4-FFF2-40B4-BE49-F238E27FC236}">
                  <a16:creationId xmlns:a16="http://schemas.microsoft.com/office/drawing/2014/main" id="{5EB393A4-7314-7A4B-BCB5-A5682AECC7B8}"/>
                </a:ext>
              </a:extLst>
            </p:cNvPr>
            <p:cNvSpPr/>
            <p:nvPr/>
          </p:nvSpPr>
          <p:spPr>
            <a:xfrm>
              <a:off x="3215322" y="2666998"/>
              <a:ext cx="2057400" cy="1828800"/>
            </a:xfrm>
            <a:prstGeom prst="roundRect">
              <a:avLst>
                <a:gd name="adj" fmla="val 2902"/>
              </a:avLst>
            </a:prstGeom>
            <a:solidFill>
              <a:srgbClr val="0A80B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Enter the appropriate </a:t>
              </a:r>
              <a:r>
                <a:rPr lang="en-US" b="1" dirty="0"/>
                <a:t>Set ID</a:t>
              </a:r>
              <a:r>
                <a:rPr lang="en-US" dirty="0"/>
                <a:t>, </a:t>
              </a:r>
              <a:r>
                <a:rPr lang="en-US" b="1" dirty="0"/>
                <a:t>Department</a:t>
              </a:r>
              <a:r>
                <a:rPr lang="en-US" dirty="0"/>
                <a:t>, </a:t>
              </a:r>
              <a:r>
                <a:rPr lang="en-US" b="1" dirty="0"/>
                <a:t>Fiscal Year</a:t>
              </a:r>
              <a:r>
                <a:rPr lang="en-US" dirty="0"/>
                <a:t> and </a:t>
              </a:r>
              <a:r>
                <a:rPr lang="en-US" b="1" dirty="0"/>
                <a:t>Position Number</a:t>
              </a:r>
            </a:p>
          </p:txBody>
        </p:sp>
        <p:sp>
          <p:nvSpPr>
            <p:cNvPr id="6" name="Oval 5">
              <a:extLst>
                <a:ext uri="{FF2B5EF4-FFF2-40B4-BE49-F238E27FC236}">
                  <a16:creationId xmlns:a16="http://schemas.microsoft.com/office/drawing/2014/main" id="{23D11374-B9FB-5243-AA0F-D410404343BE}"/>
                </a:ext>
              </a:extLst>
            </p:cNvPr>
            <p:cNvSpPr>
              <a:spLocks noChangeAspect="1"/>
            </p:cNvSpPr>
            <p:nvPr/>
          </p:nvSpPr>
          <p:spPr>
            <a:xfrm>
              <a:off x="3024247" y="2476554"/>
              <a:ext cx="457200" cy="457200"/>
            </a:xfrm>
            <a:prstGeom prst="ellipse">
              <a:avLst/>
            </a:prstGeom>
            <a:solidFill>
              <a:srgbClr val="C2923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2</a:t>
              </a:r>
            </a:p>
          </p:txBody>
        </p:sp>
      </p:grpSp>
      <p:grpSp>
        <p:nvGrpSpPr>
          <p:cNvPr id="13" name="Group 12">
            <a:extLst>
              <a:ext uri="{FF2B5EF4-FFF2-40B4-BE49-F238E27FC236}">
                <a16:creationId xmlns:a16="http://schemas.microsoft.com/office/drawing/2014/main" id="{DC0A5FBB-361B-9A42-8D86-13FCA9419D59}"/>
              </a:ext>
            </a:extLst>
          </p:cNvPr>
          <p:cNvGrpSpPr/>
          <p:nvPr/>
        </p:nvGrpSpPr>
        <p:grpSpPr>
          <a:xfrm>
            <a:off x="4890255" y="1763049"/>
            <a:ext cx="2248475" cy="2019244"/>
            <a:chOff x="5636068" y="2476556"/>
            <a:chExt cx="2248475" cy="2019244"/>
          </a:xfrm>
        </p:grpSpPr>
        <p:sp>
          <p:nvSpPr>
            <p:cNvPr id="7" name="Rounded Rectangle 6">
              <a:extLst>
                <a:ext uri="{FF2B5EF4-FFF2-40B4-BE49-F238E27FC236}">
                  <a16:creationId xmlns:a16="http://schemas.microsoft.com/office/drawing/2014/main" id="{0D3D9AC3-D3C7-CA45-92A2-88E5BD3B757C}"/>
                </a:ext>
              </a:extLst>
            </p:cNvPr>
            <p:cNvSpPr/>
            <p:nvPr/>
          </p:nvSpPr>
          <p:spPr>
            <a:xfrm>
              <a:off x="5827143" y="2667000"/>
              <a:ext cx="2057400" cy="1828800"/>
            </a:xfrm>
            <a:prstGeom prst="roundRect">
              <a:avLst>
                <a:gd name="adj" fmla="val 2902"/>
              </a:avLst>
            </a:prstGeom>
            <a:solidFill>
              <a:srgbClr val="0A80B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Click </a:t>
              </a:r>
              <a:r>
                <a:rPr lang="en-US" b="1" dirty="0"/>
                <a:t>Salary Cap/MCOP Funding Worksheet</a:t>
              </a:r>
              <a:endParaRPr lang="en-US" dirty="0"/>
            </a:p>
          </p:txBody>
        </p:sp>
        <p:sp>
          <p:nvSpPr>
            <p:cNvPr id="8" name="Oval 7">
              <a:extLst>
                <a:ext uri="{FF2B5EF4-FFF2-40B4-BE49-F238E27FC236}">
                  <a16:creationId xmlns:a16="http://schemas.microsoft.com/office/drawing/2014/main" id="{788F88C1-47A0-C84B-A19E-CA541F2EB077}"/>
                </a:ext>
              </a:extLst>
            </p:cNvPr>
            <p:cNvSpPr>
              <a:spLocks noChangeAspect="1"/>
            </p:cNvSpPr>
            <p:nvPr/>
          </p:nvSpPr>
          <p:spPr>
            <a:xfrm>
              <a:off x="5636068" y="2476556"/>
              <a:ext cx="457200" cy="457200"/>
            </a:xfrm>
            <a:prstGeom prst="ellipse">
              <a:avLst/>
            </a:prstGeom>
            <a:solidFill>
              <a:srgbClr val="C2923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3</a:t>
              </a:r>
            </a:p>
          </p:txBody>
        </p:sp>
      </p:grpSp>
      <p:grpSp>
        <p:nvGrpSpPr>
          <p:cNvPr id="14" name="Group 13">
            <a:extLst>
              <a:ext uri="{FF2B5EF4-FFF2-40B4-BE49-F238E27FC236}">
                <a16:creationId xmlns:a16="http://schemas.microsoft.com/office/drawing/2014/main" id="{34760CF7-8220-F040-ADAD-35DD327F2F66}"/>
              </a:ext>
            </a:extLst>
          </p:cNvPr>
          <p:cNvGrpSpPr/>
          <p:nvPr/>
        </p:nvGrpSpPr>
        <p:grpSpPr>
          <a:xfrm>
            <a:off x="7243467" y="1763049"/>
            <a:ext cx="2248475" cy="2019244"/>
            <a:chOff x="8279420" y="2476556"/>
            <a:chExt cx="2248475" cy="2019244"/>
          </a:xfrm>
        </p:grpSpPr>
        <p:sp>
          <p:nvSpPr>
            <p:cNvPr id="9" name="Rounded Rectangle 8">
              <a:extLst>
                <a:ext uri="{FF2B5EF4-FFF2-40B4-BE49-F238E27FC236}">
                  <a16:creationId xmlns:a16="http://schemas.microsoft.com/office/drawing/2014/main" id="{21ABF82A-04CF-A042-888E-E30FDE1BF2C7}"/>
                </a:ext>
              </a:extLst>
            </p:cNvPr>
            <p:cNvSpPr/>
            <p:nvPr/>
          </p:nvSpPr>
          <p:spPr>
            <a:xfrm>
              <a:off x="8470495" y="2667000"/>
              <a:ext cx="2057400" cy="1828800"/>
            </a:xfrm>
            <a:prstGeom prst="roundRect">
              <a:avLst>
                <a:gd name="adj" fmla="val 2902"/>
              </a:avLst>
            </a:prstGeom>
            <a:solidFill>
              <a:srgbClr val="0A80B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Create/adjust </a:t>
              </a:r>
              <a:r>
                <a:rPr lang="en-US" b="1" dirty="0"/>
                <a:t>Default Funding Profile</a:t>
              </a:r>
              <a:r>
                <a:rPr lang="en-US" dirty="0"/>
                <a:t> if needed</a:t>
              </a:r>
            </a:p>
          </p:txBody>
        </p:sp>
        <p:sp>
          <p:nvSpPr>
            <p:cNvPr id="10" name="Oval 9">
              <a:extLst>
                <a:ext uri="{FF2B5EF4-FFF2-40B4-BE49-F238E27FC236}">
                  <a16:creationId xmlns:a16="http://schemas.microsoft.com/office/drawing/2014/main" id="{97CB82CF-8BC3-8748-B68C-F5A0DD51092D}"/>
                </a:ext>
              </a:extLst>
            </p:cNvPr>
            <p:cNvSpPr>
              <a:spLocks noChangeAspect="1"/>
            </p:cNvSpPr>
            <p:nvPr/>
          </p:nvSpPr>
          <p:spPr>
            <a:xfrm>
              <a:off x="8279420" y="2476556"/>
              <a:ext cx="457200" cy="457200"/>
            </a:xfrm>
            <a:prstGeom prst="ellipse">
              <a:avLst/>
            </a:prstGeom>
            <a:solidFill>
              <a:srgbClr val="C2923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4</a:t>
              </a:r>
            </a:p>
          </p:txBody>
        </p:sp>
      </p:grpSp>
      <p:grpSp>
        <p:nvGrpSpPr>
          <p:cNvPr id="20" name="Group 19">
            <a:extLst>
              <a:ext uri="{FF2B5EF4-FFF2-40B4-BE49-F238E27FC236}">
                <a16:creationId xmlns:a16="http://schemas.microsoft.com/office/drawing/2014/main" id="{10505A0B-D046-114C-9C76-9BEA94BBAF61}"/>
              </a:ext>
            </a:extLst>
          </p:cNvPr>
          <p:cNvGrpSpPr/>
          <p:nvPr/>
        </p:nvGrpSpPr>
        <p:grpSpPr>
          <a:xfrm>
            <a:off x="9596679" y="1770932"/>
            <a:ext cx="2216103" cy="2011361"/>
            <a:chOff x="8279419" y="2476556"/>
            <a:chExt cx="2668151" cy="2011361"/>
          </a:xfrm>
        </p:grpSpPr>
        <p:sp>
          <p:nvSpPr>
            <p:cNvPr id="21" name="Rounded Rectangle 20">
              <a:extLst>
                <a:ext uri="{FF2B5EF4-FFF2-40B4-BE49-F238E27FC236}">
                  <a16:creationId xmlns:a16="http://schemas.microsoft.com/office/drawing/2014/main" id="{B671C9CC-2B6F-D445-AAAC-2F21C129A7D7}"/>
                </a:ext>
              </a:extLst>
            </p:cNvPr>
            <p:cNvSpPr/>
            <p:nvPr/>
          </p:nvSpPr>
          <p:spPr>
            <a:xfrm>
              <a:off x="8470495" y="2659117"/>
              <a:ext cx="2477075" cy="1828800"/>
            </a:xfrm>
            <a:prstGeom prst="roundRect">
              <a:avLst>
                <a:gd name="adj" fmla="val 2902"/>
              </a:avLst>
            </a:prstGeom>
            <a:solidFill>
              <a:srgbClr val="0A80B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Enter </a:t>
              </a:r>
              <a:r>
                <a:rPr lang="en-US" b="1" dirty="0"/>
                <a:t>Funding Distribution Worksheet </a:t>
              </a:r>
              <a:r>
                <a:rPr lang="en-US" dirty="0"/>
                <a:t>details </a:t>
              </a:r>
            </a:p>
          </p:txBody>
        </p:sp>
        <p:sp>
          <p:nvSpPr>
            <p:cNvPr id="22" name="Oval 21">
              <a:extLst>
                <a:ext uri="{FF2B5EF4-FFF2-40B4-BE49-F238E27FC236}">
                  <a16:creationId xmlns:a16="http://schemas.microsoft.com/office/drawing/2014/main" id="{0B7FF525-1E40-9B44-AE47-03819020AF3A}"/>
                </a:ext>
              </a:extLst>
            </p:cNvPr>
            <p:cNvSpPr>
              <a:spLocks/>
            </p:cNvSpPr>
            <p:nvPr/>
          </p:nvSpPr>
          <p:spPr>
            <a:xfrm>
              <a:off x="8279419" y="2476556"/>
              <a:ext cx="550461" cy="457200"/>
            </a:xfrm>
            <a:prstGeom prst="ellipse">
              <a:avLst/>
            </a:prstGeom>
            <a:solidFill>
              <a:srgbClr val="C2923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5</a:t>
              </a:r>
            </a:p>
          </p:txBody>
        </p:sp>
      </p:grpSp>
      <p:cxnSp>
        <p:nvCxnSpPr>
          <p:cNvPr id="19" name="Straight Connector 18">
            <a:extLst>
              <a:ext uri="{FF2B5EF4-FFF2-40B4-BE49-F238E27FC236}">
                <a16:creationId xmlns:a16="http://schemas.microsoft.com/office/drawing/2014/main" id="{0D22D997-E10D-C744-B916-37F52B1A90C9}"/>
              </a:ext>
            </a:extLst>
          </p:cNvPr>
          <p:cNvCxnSpPr>
            <a:cxnSpLocks/>
          </p:cNvCxnSpPr>
          <p:nvPr/>
        </p:nvCxnSpPr>
        <p:spPr>
          <a:xfrm>
            <a:off x="2537043" y="5069698"/>
            <a:ext cx="7323076" cy="0"/>
          </a:xfrm>
          <a:prstGeom prst="line">
            <a:avLst/>
          </a:prstGeom>
          <a:ln w="28575">
            <a:solidFill>
              <a:schemeClr val="bg2">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4F090C6A-4CEB-7441-80E5-4F8D3705199A}"/>
              </a:ext>
            </a:extLst>
          </p:cNvPr>
          <p:cNvGrpSpPr/>
          <p:nvPr/>
        </p:nvGrpSpPr>
        <p:grpSpPr>
          <a:xfrm>
            <a:off x="288568" y="3964854"/>
            <a:ext cx="2248475" cy="2019244"/>
            <a:chOff x="365130" y="2473926"/>
            <a:chExt cx="2248475" cy="2019244"/>
          </a:xfrm>
        </p:grpSpPr>
        <p:sp>
          <p:nvSpPr>
            <p:cNvPr id="24" name="Rounded Rectangle 23">
              <a:extLst>
                <a:ext uri="{FF2B5EF4-FFF2-40B4-BE49-F238E27FC236}">
                  <a16:creationId xmlns:a16="http://schemas.microsoft.com/office/drawing/2014/main" id="{52275483-7B9C-1E4D-9483-E56A3163FAB3}"/>
                </a:ext>
              </a:extLst>
            </p:cNvPr>
            <p:cNvSpPr/>
            <p:nvPr/>
          </p:nvSpPr>
          <p:spPr>
            <a:xfrm>
              <a:off x="556205" y="2664370"/>
              <a:ext cx="2057400" cy="1828800"/>
            </a:xfrm>
            <a:prstGeom prst="roundRect">
              <a:avLst>
                <a:gd name="adj" fmla="val 2902"/>
              </a:avLst>
            </a:prstGeom>
            <a:solidFill>
              <a:srgbClr val="0A80B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Review </a:t>
              </a:r>
              <a:r>
                <a:rPr lang="en-US" b="1" dirty="0"/>
                <a:t>Funding Distribution Preview; </a:t>
              </a:r>
              <a:r>
                <a:rPr lang="en-US" dirty="0"/>
                <a:t>allocate OTC costs</a:t>
              </a:r>
              <a:endParaRPr lang="en-US" b="1" dirty="0"/>
            </a:p>
          </p:txBody>
        </p:sp>
        <p:sp>
          <p:nvSpPr>
            <p:cNvPr id="25" name="Oval 24">
              <a:extLst>
                <a:ext uri="{FF2B5EF4-FFF2-40B4-BE49-F238E27FC236}">
                  <a16:creationId xmlns:a16="http://schemas.microsoft.com/office/drawing/2014/main" id="{E03DF604-65E4-DC4A-8972-E133E1D8C714}"/>
                </a:ext>
              </a:extLst>
            </p:cNvPr>
            <p:cNvSpPr>
              <a:spLocks noChangeAspect="1"/>
            </p:cNvSpPr>
            <p:nvPr/>
          </p:nvSpPr>
          <p:spPr>
            <a:xfrm>
              <a:off x="365130" y="2473926"/>
              <a:ext cx="457200" cy="457200"/>
            </a:xfrm>
            <a:prstGeom prst="ellipse">
              <a:avLst/>
            </a:prstGeom>
            <a:solidFill>
              <a:srgbClr val="C2923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6</a:t>
              </a:r>
              <a:endParaRPr lang="en-US" b="1" dirty="0"/>
            </a:p>
          </p:txBody>
        </p:sp>
      </p:grpSp>
      <p:grpSp>
        <p:nvGrpSpPr>
          <p:cNvPr id="26" name="Group 25">
            <a:extLst>
              <a:ext uri="{FF2B5EF4-FFF2-40B4-BE49-F238E27FC236}">
                <a16:creationId xmlns:a16="http://schemas.microsoft.com/office/drawing/2014/main" id="{5D610D9F-A4A4-8349-9430-FC3A7890FE49}"/>
              </a:ext>
            </a:extLst>
          </p:cNvPr>
          <p:cNvGrpSpPr/>
          <p:nvPr/>
        </p:nvGrpSpPr>
        <p:grpSpPr>
          <a:xfrm>
            <a:off x="2641780" y="3964854"/>
            <a:ext cx="2248475" cy="2019244"/>
            <a:chOff x="3024247" y="2476554"/>
            <a:chExt cx="2248475" cy="2019244"/>
          </a:xfrm>
        </p:grpSpPr>
        <p:sp>
          <p:nvSpPr>
            <p:cNvPr id="27" name="Rounded Rectangle 26">
              <a:extLst>
                <a:ext uri="{FF2B5EF4-FFF2-40B4-BE49-F238E27FC236}">
                  <a16:creationId xmlns:a16="http://schemas.microsoft.com/office/drawing/2014/main" id="{5EB393A4-7314-7A4B-BCB5-A5682AECC7B8}"/>
                </a:ext>
              </a:extLst>
            </p:cNvPr>
            <p:cNvSpPr/>
            <p:nvPr/>
          </p:nvSpPr>
          <p:spPr>
            <a:xfrm>
              <a:off x="3215322" y="2666998"/>
              <a:ext cx="2057400" cy="1828800"/>
            </a:xfrm>
            <a:prstGeom prst="roundRect">
              <a:avLst>
                <a:gd name="adj" fmla="val 2902"/>
              </a:avLst>
            </a:prstGeom>
            <a:solidFill>
              <a:srgbClr val="0A80B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Review </a:t>
              </a:r>
              <a:r>
                <a:rPr lang="en-US" b="1" dirty="0"/>
                <a:t>FAU Monthly Preview</a:t>
              </a:r>
              <a:endParaRPr lang="en-US" dirty="0"/>
            </a:p>
          </p:txBody>
        </p:sp>
        <p:sp>
          <p:nvSpPr>
            <p:cNvPr id="28" name="Oval 27">
              <a:extLst>
                <a:ext uri="{FF2B5EF4-FFF2-40B4-BE49-F238E27FC236}">
                  <a16:creationId xmlns:a16="http://schemas.microsoft.com/office/drawing/2014/main" id="{23D11374-B9FB-5243-AA0F-D410404343BE}"/>
                </a:ext>
              </a:extLst>
            </p:cNvPr>
            <p:cNvSpPr>
              <a:spLocks noChangeAspect="1"/>
            </p:cNvSpPr>
            <p:nvPr/>
          </p:nvSpPr>
          <p:spPr>
            <a:xfrm>
              <a:off x="3024247" y="2476554"/>
              <a:ext cx="457200" cy="457200"/>
            </a:xfrm>
            <a:prstGeom prst="ellipse">
              <a:avLst/>
            </a:prstGeom>
            <a:solidFill>
              <a:srgbClr val="C2923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7</a:t>
              </a:r>
            </a:p>
          </p:txBody>
        </p:sp>
      </p:grpSp>
      <p:grpSp>
        <p:nvGrpSpPr>
          <p:cNvPr id="29" name="Group 28">
            <a:extLst>
              <a:ext uri="{FF2B5EF4-FFF2-40B4-BE49-F238E27FC236}">
                <a16:creationId xmlns:a16="http://schemas.microsoft.com/office/drawing/2014/main" id="{DC0A5FBB-361B-9A42-8D86-13FCA9419D59}"/>
              </a:ext>
            </a:extLst>
          </p:cNvPr>
          <p:cNvGrpSpPr/>
          <p:nvPr/>
        </p:nvGrpSpPr>
        <p:grpSpPr>
          <a:xfrm>
            <a:off x="4994992" y="3964854"/>
            <a:ext cx="2248475" cy="2019244"/>
            <a:chOff x="5636068" y="2476556"/>
            <a:chExt cx="2248475" cy="2019244"/>
          </a:xfrm>
        </p:grpSpPr>
        <p:sp>
          <p:nvSpPr>
            <p:cNvPr id="30" name="Rounded Rectangle 29">
              <a:extLst>
                <a:ext uri="{FF2B5EF4-FFF2-40B4-BE49-F238E27FC236}">
                  <a16:creationId xmlns:a16="http://schemas.microsoft.com/office/drawing/2014/main" id="{0D3D9AC3-D3C7-CA45-92A2-88E5BD3B757C}"/>
                </a:ext>
              </a:extLst>
            </p:cNvPr>
            <p:cNvSpPr/>
            <p:nvPr/>
          </p:nvSpPr>
          <p:spPr>
            <a:xfrm>
              <a:off x="5827143" y="2667000"/>
              <a:ext cx="2057400" cy="1828800"/>
            </a:xfrm>
            <a:prstGeom prst="roundRect">
              <a:avLst>
                <a:gd name="adj" fmla="val 2902"/>
              </a:avLst>
            </a:prstGeom>
            <a:solidFill>
              <a:srgbClr val="0A80B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Click </a:t>
              </a:r>
              <a:r>
                <a:rPr lang="en-US" b="1" dirty="0"/>
                <a:t>Submit to Funding Entry</a:t>
              </a:r>
              <a:endParaRPr lang="en-US" dirty="0"/>
            </a:p>
          </p:txBody>
        </p:sp>
        <p:sp>
          <p:nvSpPr>
            <p:cNvPr id="31" name="Oval 30">
              <a:extLst>
                <a:ext uri="{FF2B5EF4-FFF2-40B4-BE49-F238E27FC236}">
                  <a16:creationId xmlns:a16="http://schemas.microsoft.com/office/drawing/2014/main" id="{788F88C1-47A0-C84B-A19E-CA541F2EB077}"/>
                </a:ext>
              </a:extLst>
            </p:cNvPr>
            <p:cNvSpPr>
              <a:spLocks noChangeAspect="1"/>
            </p:cNvSpPr>
            <p:nvPr/>
          </p:nvSpPr>
          <p:spPr>
            <a:xfrm>
              <a:off x="5636068" y="2476556"/>
              <a:ext cx="457200" cy="457200"/>
            </a:xfrm>
            <a:prstGeom prst="ellipse">
              <a:avLst/>
            </a:prstGeom>
            <a:solidFill>
              <a:srgbClr val="C2923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8</a:t>
              </a:r>
            </a:p>
          </p:txBody>
        </p:sp>
      </p:grpSp>
      <p:grpSp>
        <p:nvGrpSpPr>
          <p:cNvPr id="32" name="Group 31">
            <a:extLst>
              <a:ext uri="{FF2B5EF4-FFF2-40B4-BE49-F238E27FC236}">
                <a16:creationId xmlns:a16="http://schemas.microsoft.com/office/drawing/2014/main" id="{34760CF7-8220-F040-ADAD-35DD327F2F66}"/>
              </a:ext>
            </a:extLst>
          </p:cNvPr>
          <p:cNvGrpSpPr/>
          <p:nvPr/>
        </p:nvGrpSpPr>
        <p:grpSpPr>
          <a:xfrm>
            <a:off x="7348204" y="3964854"/>
            <a:ext cx="2248475" cy="2019244"/>
            <a:chOff x="8279420" y="2476556"/>
            <a:chExt cx="2248475" cy="2019244"/>
          </a:xfrm>
        </p:grpSpPr>
        <p:sp>
          <p:nvSpPr>
            <p:cNvPr id="33" name="Rounded Rectangle 32">
              <a:extLst>
                <a:ext uri="{FF2B5EF4-FFF2-40B4-BE49-F238E27FC236}">
                  <a16:creationId xmlns:a16="http://schemas.microsoft.com/office/drawing/2014/main" id="{21ABF82A-04CF-A042-888E-E30FDE1BF2C7}"/>
                </a:ext>
              </a:extLst>
            </p:cNvPr>
            <p:cNvSpPr/>
            <p:nvPr/>
          </p:nvSpPr>
          <p:spPr>
            <a:xfrm>
              <a:off x="8470495" y="2667000"/>
              <a:ext cx="2057400" cy="1828800"/>
            </a:xfrm>
            <a:prstGeom prst="roundRect">
              <a:avLst>
                <a:gd name="adj" fmla="val 2902"/>
              </a:avLst>
            </a:prstGeom>
            <a:solidFill>
              <a:srgbClr val="0A80B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Attach supporting documents, enter comments and </a:t>
              </a:r>
            </a:p>
            <a:p>
              <a:pPr algn="ctr"/>
              <a:r>
                <a:rPr lang="en-US" dirty="0"/>
                <a:t>click</a:t>
              </a:r>
              <a:r>
                <a:rPr lang="en-US" b="1" dirty="0"/>
                <a:t> Save</a:t>
              </a:r>
              <a:endParaRPr lang="en-US" dirty="0"/>
            </a:p>
          </p:txBody>
        </p:sp>
        <p:sp>
          <p:nvSpPr>
            <p:cNvPr id="34" name="Oval 33">
              <a:extLst>
                <a:ext uri="{FF2B5EF4-FFF2-40B4-BE49-F238E27FC236}">
                  <a16:creationId xmlns:a16="http://schemas.microsoft.com/office/drawing/2014/main" id="{97CB82CF-8BC3-8748-B68C-F5A0DD51092D}"/>
                </a:ext>
              </a:extLst>
            </p:cNvPr>
            <p:cNvSpPr>
              <a:spLocks noChangeAspect="1"/>
            </p:cNvSpPr>
            <p:nvPr/>
          </p:nvSpPr>
          <p:spPr>
            <a:xfrm>
              <a:off x="8279420" y="2476556"/>
              <a:ext cx="457200" cy="457200"/>
            </a:xfrm>
            <a:prstGeom prst="ellipse">
              <a:avLst/>
            </a:prstGeom>
            <a:solidFill>
              <a:srgbClr val="C2923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9</a:t>
              </a:r>
            </a:p>
          </p:txBody>
        </p:sp>
      </p:grpSp>
      <p:grpSp>
        <p:nvGrpSpPr>
          <p:cNvPr id="35" name="Group 34">
            <a:extLst>
              <a:ext uri="{FF2B5EF4-FFF2-40B4-BE49-F238E27FC236}">
                <a16:creationId xmlns:a16="http://schemas.microsoft.com/office/drawing/2014/main" id="{10505A0B-D046-114C-9C76-9BEA94BBAF61}"/>
              </a:ext>
            </a:extLst>
          </p:cNvPr>
          <p:cNvGrpSpPr/>
          <p:nvPr/>
        </p:nvGrpSpPr>
        <p:grpSpPr>
          <a:xfrm>
            <a:off x="9701416" y="3972737"/>
            <a:ext cx="2216103" cy="2011361"/>
            <a:chOff x="8279419" y="2476556"/>
            <a:chExt cx="2668151" cy="2011361"/>
          </a:xfrm>
        </p:grpSpPr>
        <p:sp>
          <p:nvSpPr>
            <p:cNvPr id="36" name="Rounded Rectangle 35">
              <a:extLst>
                <a:ext uri="{FF2B5EF4-FFF2-40B4-BE49-F238E27FC236}">
                  <a16:creationId xmlns:a16="http://schemas.microsoft.com/office/drawing/2014/main" id="{B671C9CC-2B6F-D445-AAAC-2F21C129A7D7}"/>
                </a:ext>
              </a:extLst>
            </p:cNvPr>
            <p:cNvSpPr/>
            <p:nvPr/>
          </p:nvSpPr>
          <p:spPr>
            <a:xfrm>
              <a:off x="8470495" y="2659117"/>
              <a:ext cx="2477075" cy="1828800"/>
            </a:xfrm>
            <a:prstGeom prst="roundRect">
              <a:avLst>
                <a:gd name="adj" fmla="val 2902"/>
              </a:avLst>
            </a:prstGeom>
            <a:solidFill>
              <a:srgbClr val="0A80B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Submit </a:t>
              </a:r>
              <a:r>
                <a:rPr lang="en-US" dirty="0"/>
                <a:t>for review and approval</a:t>
              </a:r>
            </a:p>
          </p:txBody>
        </p:sp>
        <p:sp>
          <p:nvSpPr>
            <p:cNvPr id="37" name="Oval 36">
              <a:extLst>
                <a:ext uri="{FF2B5EF4-FFF2-40B4-BE49-F238E27FC236}">
                  <a16:creationId xmlns:a16="http://schemas.microsoft.com/office/drawing/2014/main" id="{0B7FF525-1E40-9B44-AE47-03819020AF3A}"/>
                </a:ext>
              </a:extLst>
            </p:cNvPr>
            <p:cNvSpPr>
              <a:spLocks/>
            </p:cNvSpPr>
            <p:nvPr/>
          </p:nvSpPr>
          <p:spPr>
            <a:xfrm>
              <a:off x="8279419" y="2476556"/>
              <a:ext cx="550461" cy="457200"/>
            </a:xfrm>
            <a:prstGeom prst="ellipse">
              <a:avLst/>
            </a:prstGeom>
            <a:solidFill>
              <a:srgbClr val="C2923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p>
          </p:txBody>
        </p:sp>
      </p:grpSp>
      <p:sp>
        <p:nvSpPr>
          <p:cNvPr id="15" name="Rectangle 14"/>
          <p:cNvSpPr/>
          <p:nvPr/>
        </p:nvSpPr>
        <p:spPr>
          <a:xfrm>
            <a:off x="9664095" y="4014300"/>
            <a:ext cx="517988" cy="369332"/>
          </a:xfrm>
          <a:prstGeom prst="rect">
            <a:avLst/>
          </a:prstGeom>
        </p:spPr>
        <p:txBody>
          <a:bodyPr wrap="square">
            <a:spAutoFit/>
          </a:bodyPr>
          <a:lstStyle/>
          <a:p>
            <a:pPr algn="ctr"/>
            <a:r>
              <a:rPr lang="en-US" b="1" dirty="0">
                <a:solidFill>
                  <a:schemeClr val="bg1"/>
                </a:solidFill>
              </a:rPr>
              <a:t>10</a:t>
            </a:r>
          </a:p>
        </p:txBody>
      </p:sp>
      <p:sp>
        <p:nvSpPr>
          <p:cNvPr id="17" name="Slide Number Placeholder 16"/>
          <p:cNvSpPr>
            <a:spLocks noGrp="1"/>
          </p:cNvSpPr>
          <p:nvPr>
            <p:ph type="sldNum" sz="quarter" idx="4"/>
          </p:nvPr>
        </p:nvSpPr>
        <p:spPr/>
        <p:txBody>
          <a:bodyPr/>
          <a:lstStyle/>
          <a:p>
            <a:fld id="{F67B021E-7C74-E446-8D52-EB81D6AEFAE5}" type="slidenum">
              <a:rPr lang="en-US" smtClean="0"/>
              <a:pPr/>
              <a:t>7</a:t>
            </a:fld>
            <a:endParaRPr lang="en-US"/>
          </a:p>
        </p:txBody>
      </p:sp>
    </p:spTree>
    <p:extLst>
      <p:ext uri="{BB962C8B-B14F-4D97-AF65-F5344CB8AC3E}">
        <p14:creationId xmlns:p14="http://schemas.microsoft.com/office/powerpoint/2010/main" val="3043669543"/>
      </p:ext>
    </p:extLst>
  </p:cSld>
  <p:clrMapOvr>
    <a:masterClrMapping/>
  </p:clrMapOvr>
  <mc:AlternateContent xmlns:mc="http://schemas.openxmlformats.org/markup-compatibility/2006" xmlns:p14="http://schemas.microsoft.com/office/powerpoint/2010/main">
    <mc:Choice Requires="p14">
      <p:transition spd="med" p14:dur="700" advClick="0" advTm="91950">
        <p:fade/>
      </p:transition>
    </mc:Choice>
    <mc:Fallback xmlns="">
      <p:transition spd="med" advClick="0" advTm="9195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027" y="1769706"/>
            <a:ext cx="10138893" cy="4724636"/>
          </a:xfrm>
          <a:prstGeom prst="rect">
            <a:avLst/>
          </a:prstGeom>
        </p:spPr>
      </p:pic>
      <p:sp>
        <p:nvSpPr>
          <p:cNvPr id="2" name="Title 1"/>
          <p:cNvSpPr>
            <a:spLocks noGrp="1"/>
          </p:cNvSpPr>
          <p:nvPr>
            <p:ph type="title"/>
          </p:nvPr>
        </p:nvSpPr>
        <p:spPr/>
        <p:txBody>
          <a:bodyPr/>
          <a:lstStyle/>
          <a:p>
            <a:r>
              <a:rPr lang="en-US" dirty="0" smtClean="0"/>
              <a:t>Funding Entry Page</a:t>
            </a:r>
            <a:endParaRPr lang="en-US" dirty="0"/>
          </a:p>
        </p:txBody>
      </p:sp>
      <p:sp>
        <p:nvSpPr>
          <p:cNvPr id="7" name="Rectangle 6"/>
          <p:cNvSpPr/>
          <p:nvPr/>
        </p:nvSpPr>
        <p:spPr>
          <a:xfrm>
            <a:off x="147286" y="3511014"/>
            <a:ext cx="1312571" cy="152401"/>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83061" y="5776994"/>
            <a:ext cx="521894" cy="241300"/>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76508" y="5461872"/>
            <a:ext cx="745414" cy="164233"/>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Line Callout 1 16"/>
          <p:cNvSpPr/>
          <p:nvPr/>
        </p:nvSpPr>
        <p:spPr>
          <a:xfrm flipH="1">
            <a:off x="4041012" y="6095584"/>
            <a:ext cx="3046208" cy="481673"/>
          </a:xfrm>
          <a:prstGeom prst="borderCallout1">
            <a:avLst>
              <a:gd name="adj1" fmla="val 53576"/>
              <a:gd name="adj2" fmla="val 94283"/>
              <a:gd name="adj3" fmla="val 45218"/>
              <a:gd name="adj4" fmla="val -7642"/>
            </a:avLst>
          </a:prstGeom>
          <a:solidFill>
            <a:schemeClr val="accent6"/>
          </a:solidFill>
          <a:ln w="25400" cap="sq" cmpd="sng" algn="ctr">
            <a:solidFill>
              <a:schemeClr val="accent6"/>
            </a:solidFill>
            <a:prstDash val="solid"/>
            <a:tailEnd type="triangle" w="lg" len="lg"/>
          </a:ln>
          <a:effectLst/>
        </p:spPr>
        <p:txBody>
          <a:bodyPr rot="0" spcFirstLastPara="0" vert="horz" wrap="square" lIns="91440" tIns="91440" rIns="91440" bIns="91440" numCol="1" spcCol="0" rtlCol="0" fromWordArt="0" anchor="ctr" anchorCtr="0" forceAA="0" compatLnSpc="1">
            <a:prstTxWarp prst="textNoShape">
              <a:avLst/>
            </a:prstTxWarp>
            <a:noAutofit/>
          </a:bodyPr>
          <a:lstStyle/>
          <a:p>
            <a:pPr>
              <a:lnSpc>
                <a:spcPts val="2000"/>
              </a:lnSpc>
              <a:defRPr/>
            </a:pPr>
            <a:r>
              <a:rPr lang="en-US" sz="1400" b="1" u="sng" kern="0" dirty="0">
                <a:solidFill>
                  <a:schemeClr val="bg1"/>
                </a:solidFill>
                <a:ea typeface="Times New Roman"/>
                <a:cs typeface="Arial" panose="020B0604020202020204" pitchFamily="34" charset="0"/>
              </a:rPr>
              <a:t>Do not</a:t>
            </a:r>
            <a:r>
              <a:rPr lang="en-US" sz="1400" kern="0" dirty="0">
                <a:solidFill>
                  <a:schemeClr val="bg1"/>
                </a:solidFill>
                <a:ea typeface="Times New Roman"/>
                <a:cs typeface="Arial" panose="020B0604020202020204" pitchFamily="34" charset="0"/>
              </a:rPr>
              <a:t> click “Add” before submitting – it returns you to the </a:t>
            </a:r>
            <a:r>
              <a:rPr lang="en-US" sz="1400" b="1" kern="0" dirty="0">
                <a:solidFill>
                  <a:schemeClr val="bg1"/>
                </a:solidFill>
                <a:ea typeface="Times New Roman"/>
                <a:cs typeface="Arial" panose="020B0604020202020204" pitchFamily="34" charset="0"/>
              </a:rPr>
              <a:t>Add a Value </a:t>
            </a:r>
            <a:r>
              <a:rPr lang="en-US" sz="1400" kern="0" dirty="0" smtClean="0">
                <a:solidFill>
                  <a:schemeClr val="bg1"/>
                </a:solidFill>
                <a:ea typeface="Times New Roman"/>
                <a:cs typeface="Arial" panose="020B0604020202020204" pitchFamily="34" charset="0"/>
              </a:rPr>
              <a:t>page</a:t>
            </a:r>
            <a:endParaRPr lang="en-US" sz="1400" b="1" u="sng" kern="0" dirty="0">
              <a:solidFill>
                <a:schemeClr val="bg1"/>
              </a:solidFill>
              <a:ea typeface="Times New Roman"/>
              <a:cs typeface="Arial" panose="020B0604020202020204" pitchFamily="34" charset="0"/>
            </a:endParaRPr>
          </a:p>
        </p:txBody>
      </p:sp>
      <p:sp>
        <p:nvSpPr>
          <p:cNvPr id="19" name="Rectangle 18"/>
          <p:cNvSpPr/>
          <p:nvPr/>
        </p:nvSpPr>
        <p:spPr>
          <a:xfrm>
            <a:off x="1055265" y="2773736"/>
            <a:ext cx="190500" cy="83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Line Callout 1 19"/>
          <p:cNvSpPr/>
          <p:nvPr/>
        </p:nvSpPr>
        <p:spPr>
          <a:xfrm flipH="1">
            <a:off x="10024740" y="2626336"/>
            <a:ext cx="1904239" cy="1362018"/>
          </a:xfrm>
          <a:prstGeom prst="borderCallout1">
            <a:avLst>
              <a:gd name="adj1" fmla="val 51598"/>
              <a:gd name="adj2" fmla="val 55905"/>
              <a:gd name="adj3" fmla="val 90671"/>
              <a:gd name="adj4" fmla="val 175604"/>
            </a:avLst>
          </a:prstGeom>
          <a:solidFill>
            <a:schemeClr val="accent6"/>
          </a:solidFill>
          <a:ln w="25400" cap="sq" cmpd="sng" algn="ctr">
            <a:solidFill>
              <a:schemeClr val="accent6"/>
            </a:solidFill>
            <a:prstDash val="solid"/>
            <a:tailEnd type="triangle" w="lg" len="lg"/>
          </a:ln>
          <a:effectLst/>
        </p:spPr>
        <p:txBody>
          <a:bodyPr rot="0" spcFirstLastPara="0" vert="horz" wrap="square" lIns="91440" tIns="91440" rIns="91440" bIns="91440" numCol="1" spcCol="0" rtlCol="0" fromWordArt="0" anchor="ctr" anchorCtr="0" forceAA="0" compatLnSpc="1">
            <a:prstTxWarp prst="textNoShape">
              <a:avLst/>
            </a:prstTxWarp>
            <a:noAutofit/>
          </a:bodyPr>
          <a:lstStyle/>
          <a:p>
            <a:pPr>
              <a:defRPr/>
            </a:pPr>
            <a:r>
              <a:rPr lang="en-US" sz="1400" kern="0" dirty="0">
                <a:solidFill>
                  <a:schemeClr val="bg1"/>
                </a:solidFill>
                <a:ea typeface="Times New Roman"/>
                <a:cs typeface="Arial" panose="020B0604020202020204" pitchFamily="34" charset="0"/>
              </a:rPr>
              <a:t>Use the </a:t>
            </a:r>
            <a:r>
              <a:rPr lang="en-US" sz="1400" b="1" kern="0" dirty="0">
                <a:solidFill>
                  <a:schemeClr val="bg1"/>
                </a:solidFill>
                <a:ea typeface="Times New Roman"/>
                <a:cs typeface="Arial" panose="020B0604020202020204" pitchFamily="34" charset="0"/>
              </a:rPr>
              <a:t>Funding End Date </a:t>
            </a:r>
            <a:r>
              <a:rPr lang="en-US" sz="1400" kern="0" dirty="0">
                <a:solidFill>
                  <a:schemeClr val="bg1"/>
                </a:solidFill>
                <a:ea typeface="Times New Roman"/>
                <a:cs typeface="Arial" panose="020B0604020202020204" pitchFamily="34" charset="0"/>
              </a:rPr>
              <a:t>field if the fund source has a date in which it will no longer be effective, or leave blank.</a:t>
            </a:r>
          </a:p>
        </p:txBody>
      </p:sp>
      <p:sp>
        <p:nvSpPr>
          <p:cNvPr id="21" name="Rectangle 20"/>
          <p:cNvSpPr/>
          <p:nvPr/>
        </p:nvSpPr>
        <p:spPr>
          <a:xfrm>
            <a:off x="4581711" y="4922595"/>
            <a:ext cx="1380177" cy="225477"/>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Line Callout 1 21"/>
          <p:cNvSpPr/>
          <p:nvPr/>
        </p:nvSpPr>
        <p:spPr>
          <a:xfrm flipH="1">
            <a:off x="6861307" y="4784444"/>
            <a:ext cx="2743200" cy="528220"/>
          </a:xfrm>
          <a:prstGeom prst="borderCallout1">
            <a:avLst>
              <a:gd name="adj1" fmla="val 50271"/>
              <a:gd name="adj2" fmla="val 100492"/>
              <a:gd name="adj3" fmla="val 50166"/>
              <a:gd name="adj4" fmla="val 129615"/>
            </a:avLst>
          </a:prstGeom>
          <a:solidFill>
            <a:schemeClr val="accent6"/>
          </a:solidFill>
          <a:ln w="25400" cap="sq" cmpd="sng" algn="ctr">
            <a:solidFill>
              <a:schemeClr val="accent6"/>
            </a:solidFill>
            <a:prstDash val="solid"/>
            <a:tailEnd type="triangle" w="lg" len="lg"/>
          </a:ln>
          <a:effectLst/>
        </p:spPr>
        <p:txBody>
          <a:bodyPr rot="0" spcFirstLastPara="0" vert="horz" wrap="square" lIns="91440" tIns="91440" rIns="91440" bIns="91440" numCol="1" spcCol="0" rtlCol="0" fromWordArt="0" anchor="ctr" anchorCtr="0" forceAA="0" compatLnSpc="1">
            <a:prstTxWarp prst="textNoShape">
              <a:avLst/>
            </a:prstTxWarp>
            <a:noAutofit/>
          </a:bodyPr>
          <a:lstStyle/>
          <a:p>
            <a:pPr>
              <a:lnSpc>
                <a:spcPts val="2000"/>
              </a:lnSpc>
              <a:defRPr/>
            </a:pPr>
            <a:r>
              <a:rPr lang="en-US" sz="1400" b="1" kern="0" dirty="0">
                <a:solidFill>
                  <a:schemeClr val="bg1"/>
                </a:solidFill>
                <a:ea typeface="Times New Roman"/>
                <a:cs typeface="Arial" panose="020B0604020202020204" pitchFamily="34" charset="0"/>
              </a:rPr>
              <a:t>Salary Cap/MCOP Worksheet </a:t>
            </a:r>
            <a:r>
              <a:rPr lang="en-US" sz="1400" kern="0" dirty="0">
                <a:solidFill>
                  <a:schemeClr val="bg1"/>
                </a:solidFill>
                <a:ea typeface="Times New Roman"/>
                <a:cs typeface="Arial" panose="020B0604020202020204" pitchFamily="34" charset="0"/>
              </a:rPr>
              <a:t>link only visible for filled positions</a:t>
            </a:r>
          </a:p>
        </p:txBody>
      </p:sp>
      <p:sp>
        <p:nvSpPr>
          <p:cNvPr id="24" name="Line Callout 1 23"/>
          <p:cNvSpPr/>
          <p:nvPr/>
        </p:nvSpPr>
        <p:spPr>
          <a:xfrm flipH="1">
            <a:off x="10024741" y="4232737"/>
            <a:ext cx="1904239" cy="1103413"/>
          </a:xfrm>
          <a:prstGeom prst="borderCallout1">
            <a:avLst>
              <a:gd name="adj1" fmla="val 53576"/>
              <a:gd name="adj2" fmla="val 94283"/>
              <a:gd name="adj3" fmla="val 19855"/>
              <a:gd name="adj4" fmla="val 126733"/>
            </a:avLst>
          </a:prstGeom>
          <a:solidFill>
            <a:schemeClr val="accent6"/>
          </a:solidFill>
          <a:ln w="25400" cap="sq" cmpd="sng" algn="ctr">
            <a:solidFill>
              <a:schemeClr val="accent6"/>
            </a:solidFill>
            <a:prstDash val="solid"/>
            <a:tailEnd type="triangle" w="lg" len="lg"/>
          </a:ln>
          <a:effectLst/>
        </p:spPr>
        <p:txBody>
          <a:bodyPr rot="0" spcFirstLastPara="0" vert="horz" wrap="square" lIns="91440" tIns="91440" rIns="91440" bIns="91440" numCol="1" spcCol="0" rtlCol="0" fromWordArt="0" anchor="ctr" anchorCtr="0" forceAA="0" compatLnSpc="1">
            <a:prstTxWarp prst="textNoShape">
              <a:avLst/>
            </a:prstTxWarp>
            <a:noAutofit/>
          </a:bodyPr>
          <a:lstStyle/>
          <a:p>
            <a:pPr>
              <a:lnSpc>
                <a:spcPts val="2000"/>
              </a:lnSpc>
              <a:defRPr/>
            </a:pPr>
            <a:r>
              <a:rPr lang="en-US" sz="1400" kern="0" dirty="0">
                <a:solidFill>
                  <a:schemeClr val="bg1"/>
                </a:solidFill>
                <a:ea typeface="Times New Roman"/>
                <a:cs typeface="Arial" panose="020B0604020202020204" pitchFamily="34" charset="0"/>
              </a:rPr>
              <a:t>The sum of the distribution percent across the funding lines = 100% per </a:t>
            </a:r>
            <a:r>
              <a:rPr lang="en-US" sz="1400" b="1" kern="0" dirty="0">
                <a:solidFill>
                  <a:schemeClr val="bg1"/>
                </a:solidFill>
                <a:ea typeface="Times New Roman"/>
                <a:cs typeface="Arial" panose="020B0604020202020204" pitchFamily="34" charset="0"/>
              </a:rPr>
              <a:t>Earn Code</a:t>
            </a:r>
            <a:r>
              <a:rPr lang="en-US" sz="1400" kern="0" dirty="0">
                <a:solidFill>
                  <a:schemeClr val="bg1"/>
                </a:solidFill>
                <a:ea typeface="Times New Roman"/>
                <a:cs typeface="Arial" panose="020B0604020202020204" pitchFamily="34" charset="0"/>
              </a:rPr>
              <a:t> </a:t>
            </a:r>
          </a:p>
        </p:txBody>
      </p:sp>
      <p:sp>
        <p:nvSpPr>
          <p:cNvPr id="26" name="Line Callout 1 25"/>
          <p:cNvSpPr/>
          <p:nvPr/>
        </p:nvSpPr>
        <p:spPr>
          <a:xfrm flipH="1">
            <a:off x="7087221" y="980364"/>
            <a:ext cx="4841759" cy="849882"/>
          </a:xfrm>
          <a:prstGeom prst="borderCallout1">
            <a:avLst>
              <a:gd name="adj1" fmla="val 100590"/>
              <a:gd name="adj2" fmla="val 49777"/>
              <a:gd name="adj3" fmla="val 171928"/>
              <a:gd name="adj4" fmla="val 69292"/>
            </a:avLst>
          </a:prstGeom>
          <a:solidFill>
            <a:schemeClr val="accent6"/>
          </a:solidFill>
          <a:ln w="25400" cap="sq" cmpd="sng" algn="ctr">
            <a:solidFill>
              <a:schemeClr val="accent6"/>
            </a:solidFill>
            <a:prstDash val="solid"/>
            <a:tailEnd type="triangle" w="lg" len="lg"/>
          </a:ln>
          <a:effectLst/>
        </p:spPr>
        <p:txBody>
          <a:bodyPr rot="0" spcFirstLastPara="0" vert="horz" wrap="square" lIns="91440" tIns="91440" rIns="91440" bIns="91440" numCol="1" spcCol="0" rtlCol="0" fromWordArt="0" anchor="ctr" anchorCtr="0" forceAA="0" compatLnSpc="1">
            <a:prstTxWarp prst="textNoShape">
              <a:avLst/>
            </a:prstTxWarp>
            <a:noAutofit/>
          </a:bodyPr>
          <a:lstStyle/>
          <a:p>
            <a:pPr>
              <a:lnSpc>
                <a:spcPts val="2000"/>
              </a:lnSpc>
              <a:defRPr/>
            </a:pPr>
            <a:r>
              <a:rPr lang="en-US" sz="1400" kern="0" dirty="0" smtClean="0">
                <a:solidFill>
                  <a:schemeClr val="bg1"/>
                </a:solidFill>
                <a:ea typeface="Times New Roman"/>
                <a:cs typeface="Arial" panose="020B0604020202020204" pitchFamily="34" charset="0"/>
              </a:rPr>
              <a:t>Review the effective </a:t>
            </a:r>
            <a:r>
              <a:rPr lang="en-US" sz="1400" kern="0" dirty="0">
                <a:solidFill>
                  <a:schemeClr val="bg1"/>
                </a:solidFill>
                <a:ea typeface="Times New Roman"/>
                <a:cs typeface="Arial" panose="020B0604020202020204" pitchFamily="34" charset="0"/>
              </a:rPr>
              <a:t>dated funding entries. The latest effective dated row will be on top. You can click View All to see them </a:t>
            </a:r>
            <a:r>
              <a:rPr lang="en-US" sz="1400" kern="0" dirty="0" smtClean="0">
                <a:solidFill>
                  <a:schemeClr val="bg1"/>
                </a:solidFill>
                <a:ea typeface="Times New Roman"/>
                <a:cs typeface="Arial" panose="020B0604020202020204" pitchFamily="34" charset="0"/>
              </a:rPr>
              <a:t>all on the page.</a:t>
            </a:r>
            <a:endParaRPr lang="en-US" sz="1400" kern="0" dirty="0">
              <a:solidFill>
                <a:schemeClr val="bg1"/>
              </a:solidFill>
              <a:ea typeface="Times New Roman"/>
              <a:cs typeface="Arial" panose="020B0604020202020204" pitchFamily="34" charset="0"/>
            </a:endParaRPr>
          </a:p>
        </p:txBody>
      </p:sp>
      <p:sp>
        <p:nvSpPr>
          <p:cNvPr id="28" name="Rectangle 27"/>
          <p:cNvSpPr/>
          <p:nvPr/>
        </p:nvSpPr>
        <p:spPr>
          <a:xfrm>
            <a:off x="3638452" y="2121264"/>
            <a:ext cx="1079852" cy="173880"/>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Line Callout 1 28"/>
          <p:cNvSpPr/>
          <p:nvPr/>
        </p:nvSpPr>
        <p:spPr>
          <a:xfrm flipH="1">
            <a:off x="131025" y="981194"/>
            <a:ext cx="5327943" cy="731363"/>
          </a:xfrm>
          <a:prstGeom prst="borderCallout1">
            <a:avLst>
              <a:gd name="adj1" fmla="val 100590"/>
              <a:gd name="adj2" fmla="val 49777"/>
              <a:gd name="adj3" fmla="val 253195"/>
              <a:gd name="adj4" fmla="val 76406"/>
            </a:avLst>
          </a:prstGeom>
          <a:solidFill>
            <a:schemeClr val="accent6"/>
          </a:solidFill>
          <a:ln w="25400" cap="sq" cmpd="sng" algn="ctr">
            <a:solidFill>
              <a:schemeClr val="accent6"/>
            </a:solidFill>
            <a:prstDash val="solid"/>
            <a:tailEnd type="triangle" w="lg" len="lg"/>
          </a:ln>
          <a:effectLst/>
        </p:spPr>
        <p:txBody>
          <a:bodyPr rot="0" spcFirstLastPara="0" vert="horz" wrap="square" lIns="91440" tIns="91440" rIns="91440" bIns="91440" numCol="1" spcCol="0" rtlCol="0" fromWordArt="0" anchor="ctr" anchorCtr="0" forceAA="0" compatLnSpc="1">
            <a:prstTxWarp prst="textNoShape">
              <a:avLst/>
            </a:prstTxWarp>
            <a:noAutofit/>
          </a:bodyPr>
          <a:lstStyle/>
          <a:p>
            <a:pPr>
              <a:lnSpc>
                <a:spcPts val="2000"/>
              </a:lnSpc>
              <a:defRPr/>
            </a:pPr>
            <a:r>
              <a:rPr lang="en-US" sz="1400" kern="0" dirty="0" smtClean="0">
                <a:solidFill>
                  <a:schemeClr val="bg1"/>
                </a:solidFill>
                <a:ea typeface="Times New Roman"/>
                <a:cs typeface="Arial" panose="020B0604020202020204" pitchFamily="34" charset="0"/>
              </a:rPr>
              <a:t>The employee’s job details are displayed in Job Data Snapshot. When a position is vacant there will be no data. The Job details 2 tab contains links </a:t>
            </a:r>
            <a:r>
              <a:rPr lang="en-US" sz="1400" kern="0" dirty="0">
                <a:solidFill>
                  <a:schemeClr val="bg1"/>
                </a:solidFill>
                <a:ea typeface="Times New Roman"/>
                <a:cs typeface="Arial" panose="020B0604020202020204" pitchFamily="34" charset="0"/>
              </a:rPr>
              <a:t>to the Job Earnings </a:t>
            </a:r>
            <a:r>
              <a:rPr lang="en-US" sz="1400" kern="0" dirty="0" smtClean="0">
                <a:solidFill>
                  <a:schemeClr val="bg1"/>
                </a:solidFill>
                <a:ea typeface="Times New Roman"/>
                <a:cs typeface="Arial" panose="020B0604020202020204" pitchFamily="34" charset="0"/>
              </a:rPr>
              <a:t>Distribution and</a:t>
            </a:r>
            <a:r>
              <a:rPr lang="en-US" sz="1400" kern="0" dirty="0">
                <a:solidFill>
                  <a:schemeClr val="bg1"/>
                </a:solidFill>
                <a:ea typeface="Times New Roman"/>
                <a:cs typeface="Arial" panose="020B0604020202020204" pitchFamily="34" charset="0"/>
              </a:rPr>
              <a:t> Additional </a:t>
            </a:r>
            <a:r>
              <a:rPr lang="en-US" sz="1400" kern="0" dirty="0" smtClean="0">
                <a:solidFill>
                  <a:schemeClr val="bg1"/>
                </a:solidFill>
                <a:ea typeface="Times New Roman"/>
                <a:cs typeface="Arial" panose="020B0604020202020204" pitchFamily="34" charset="0"/>
              </a:rPr>
              <a:t>Pay for review.</a:t>
            </a:r>
            <a:endParaRPr lang="en-US" sz="1400" kern="0" dirty="0">
              <a:solidFill>
                <a:schemeClr val="bg1"/>
              </a:solidFill>
              <a:ea typeface="Times New Roman"/>
              <a:cs typeface="Arial" panose="020B0604020202020204" pitchFamily="34" charset="0"/>
            </a:endParaRPr>
          </a:p>
        </p:txBody>
      </p:sp>
    </p:spTree>
    <p:extLst>
      <p:ext uri="{BB962C8B-B14F-4D97-AF65-F5344CB8AC3E}">
        <p14:creationId xmlns:p14="http://schemas.microsoft.com/office/powerpoint/2010/main" val="1887839179"/>
      </p:ext>
    </p:extLst>
  </p:cSld>
  <p:clrMapOvr>
    <a:masterClrMapping/>
  </p:clrMapOvr>
  <mc:AlternateContent xmlns:mc="http://schemas.openxmlformats.org/markup-compatibility/2006" xmlns:p14="http://schemas.microsoft.com/office/powerpoint/2010/main">
    <mc:Choice Requires="p14">
      <p:transition spd="med" p14:dur="700" advClick="0" advTm="43930">
        <p:fade/>
      </p:transition>
    </mc:Choice>
    <mc:Fallback xmlns="">
      <p:transition spd="med" advClick="0" advTm="4393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1464764"/>
            <a:ext cx="12054468" cy="4289265"/>
            <a:chOff x="0" y="1464764"/>
            <a:chExt cx="12192000" cy="4567707"/>
          </a:xfrm>
        </p:grpSpPr>
        <p:grpSp>
          <p:nvGrpSpPr>
            <p:cNvPr id="4" name="Group 3"/>
            <p:cNvGrpSpPr/>
            <p:nvPr/>
          </p:nvGrpSpPr>
          <p:grpSpPr>
            <a:xfrm>
              <a:off x="0" y="1464764"/>
              <a:ext cx="12192000" cy="4567707"/>
              <a:chOff x="0" y="1464764"/>
              <a:chExt cx="12192000" cy="4567707"/>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64764"/>
                <a:ext cx="12192000" cy="4567707"/>
              </a:xfrm>
              <a:prstGeom prst="rect">
                <a:avLst/>
              </a:prstGeom>
            </p:spPr>
          </p:pic>
          <p:sp>
            <p:nvSpPr>
              <p:cNvPr id="18" name="Rectangle 17"/>
              <p:cNvSpPr/>
              <p:nvPr/>
            </p:nvSpPr>
            <p:spPr>
              <a:xfrm>
                <a:off x="51816" y="5769864"/>
                <a:ext cx="1045463" cy="252736"/>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2"/>
            <p:cNvSpPr/>
            <p:nvPr/>
          </p:nvSpPr>
          <p:spPr>
            <a:xfrm>
              <a:off x="204216" y="5047621"/>
              <a:ext cx="11537210" cy="252736"/>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itle 2"/>
          <p:cNvSpPr>
            <a:spLocks noGrp="1"/>
          </p:cNvSpPr>
          <p:nvPr>
            <p:ph type="title"/>
          </p:nvPr>
        </p:nvSpPr>
        <p:spPr/>
        <p:txBody>
          <a:bodyPr/>
          <a:lstStyle/>
          <a:p>
            <a:r>
              <a:rPr lang="en-US" sz="2800" dirty="0" smtClean="0"/>
              <a:t>Salary Cap/MCOP Funding Worksheet</a:t>
            </a:r>
            <a:endParaRPr lang="en-US" sz="2800" dirty="0"/>
          </a:p>
        </p:txBody>
      </p:sp>
      <p:sp>
        <p:nvSpPr>
          <p:cNvPr id="15" name="Line Callout 1 14"/>
          <p:cNvSpPr/>
          <p:nvPr/>
        </p:nvSpPr>
        <p:spPr>
          <a:xfrm flipH="1">
            <a:off x="9311268" y="1956729"/>
            <a:ext cx="2880732" cy="2071043"/>
          </a:xfrm>
          <a:prstGeom prst="borderCallout1">
            <a:avLst>
              <a:gd name="adj1" fmla="val 67197"/>
              <a:gd name="adj2" fmla="val 99892"/>
              <a:gd name="adj3" fmla="val 132329"/>
              <a:gd name="adj4" fmla="val 99359"/>
            </a:avLst>
          </a:prstGeom>
          <a:solidFill>
            <a:schemeClr val="accent6"/>
          </a:solidFill>
          <a:ln w="25400" cap="sq" cmpd="sng" algn="ctr">
            <a:solidFill>
              <a:schemeClr val="accent6"/>
            </a:solidFill>
            <a:prstDash val="solid"/>
            <a:tailEnd type="triangle" w="lg" len="lg"/>
          </a:ln>
          <a:effectLst/>
        </p:spPr>
        <p:txBody>
          <a:bodyPr rot="0" spcFirstLastPara="0" vert="horz" wrap="square" lIns="91440" tIns="91440" rIns="91440" bIns="91440" numCol="1" spcCol="0" rtlCol="0" fromWordArt="0" anchor="ctr" anchorCtr="0" forceAA="0" compatLnSpc="1">
            <a:prstTxWarp prst="textNoShape">
              <a:avLst/>
            </a:prstTxWarp>
            <a:noAutofit/>
          </a:bodyPr>
          <a:lstStyle/>
          <a:p>
            <a:pPr>
              <a:lnSpc>
                <a:spcPts val="2000"/>
              </a:lnSpc>
              <a:defRPr/>
            </a:pPr>
            <a:r>
              <a:rPr lang="en-US" sz="1400" kern="0" dirty="0">
                <a:solidFill>
                  <a:schemeClr val="bg1"/>
                </a:solidFill>
                <a:ea typeface="Times New Roman"/>
                <a:cs typeface="Arial" panose="020B0604020202020204" pitchFamily="34" charset="0"/>
              </a:rPr>
              <a:t>The capped fund line can account for the full REG </a:t>
            </a:r>
            <a:r>
              <a:rPr lang="en-US" sz="1400" b="1" kern="0" dirty="0">
                <a:solidFill>
                  <a:schemeClr val="bg1"/>
                </a:solidFill>
                <a:ea typeface="Times New Roman"/>
                <a:cs typeface="Arial" panose="020B0604020202020204" pitchFamily="34" charset="0"/>
              </a:rPr>
              <a:t>Percent of Effort</a:t>
            </a:r>
            <a:r>
              <a:rPr lang="en-US" sz="1400" kern="0" dirty="0">
                <a:solidFill>
                  <a:schemeClr val="bg1"/>
                </a:solidFill>
                <a:ea typeface="Times New Roman"/>
                <a:cs typeface="Arial" panose="020B0604020202020204" pitchFamily="34" charset="0"/>
              </a:rPr>
              <a:t>, but is configured not to fund the </a:t>
            </a:r>
            <a:r>
              <a:rPr lang="en-US" sz="1400" b="1" kern="0" dirty="0">
                <a:solidFill>
                  <a:schemeClr val="bg1"/>
                </a:solidFill>
                <a:ea typeface="Times New Roman"/>
                <a:cs typeface="Arial" panose="020B0604020202020204" pitchFamily="34" charset="0"/>
              </a:rPr>
              <a:t>over-the-cap-amount </a:t>
            </a:r>
            <a:r>
              <a:rPr lang="en-US" sz="1400" kern="0" dirty="0">
                <a:solidFill>
                  <a:schemeClr val="bg1"/>
                </a:solidFill>
                <a:ea typeface="Times New Roman"/>
                <a:cs typeface="Arial" panose="020B0604020202020204" pitchFamily="34" charset="0"/>
              </a:rPr>
              <a:t>(cap-gap). This is why the </a:t>
            </a:r>
            <a:r>
              <a:rPr lang="en-US" sz="1400" b="1" kern="0" dirty="0">
                <a:solidFill>
                  <a:schemeClr val="bg1"/>
                </a:solidFill>
                <a:ea typeface="Times New Roman"/>
                <a:cs typeface="Arial" panose="020B0604020202020204" pitchFamily="34" charset="0"/>
              </a:rPr>
              <a:t>Percent of Pay </a:t>
            </a:r>
            <a:r>
              <a:rPr lang="en-US" sz="1400" kern="0" dirty="0">
                <a:solidFill>
                  <a:schemeClr val="bg1"/>
                </a:solidFill>
                <a:ea typeface="Times New Roman"/>
                <a:cs typeface="Arial" panose="020B0604020202020204" pitchFamily="34" charset="0"/>
              </a:rPr>
              <a:t>and </a:t>
            </a:r>
            <a:r>
              <a:rPr lang="en-US" sz="1400" b="1" kern="0" dirty="0">
                <a:solidFill>
                  <a:schemeClr val="bg1"/>
                </a:solidFill>
                <a:ea typeface="Times New Roman"/>
                <a:cs typeface="Arial" panose="020B0604020202020204" pitchFamily="34" charset="0"/>
              </a:rPr>
              <a:t>Total Allocated </a:t>
            </a:r>
            <a:r>
              <a:rPr lang="en-US" sz="1400" b="1" kern="0" dirty="0" err="1">
                <a:solidFill>
                  <a:schemeClr val="bg1"/>
                </a:solidFill>
                <a:ea typeface="Times New Roman"/>
                <a:cs typeface="Arial" panose="020B0604020202020204" pitchFamily="34" charset="0"/>
              </a:rPr>
              <a:t>Amt</a:t>
            </a:r>
            <a:r>
              <a:rPr lang="en-US" sz="1400" b="1" kern="0" dirty="0">
                <a:solidFill>
                  <a:schemeClr val="bg1"/>
                </a:solidFill>
                <a:ea typeface="Times New Roman"/>
                <a:cs typeface="Arial" panose="020B0604020202020204" pitchFamily="34" charset="0"/>
              </a:rPr>
              <a:t> </a:t>
            </a:r>
            <a:r>
              <a:rPr lang="en-US" sz="1400" kern="0" dirty="0">
                <a:solidFill>
                  <a:schemeClr val="bg1"/>
                </a:solidFill>
                <a:ea typeface="Times New Roman"/>
                <a:cs typeface="Arial" panose="020B0604020202020204" pitchFamily="34" charset="0"/>
              </a:rPr>
              <a:t>may not “match” the </a:t>
            </a:r>
            <a:r>
              <a:rPr lang="en-US" sz="1400" b="1" kern="0" dirty="0">
                <a:solidFill>
                  <a:schemeClr val="bg1"/>
                </a:solidFill>
                <a:ea typeface="Times New Roman"/>
                <a:cs typeface="Arial" panose="020B0604020202020204" pitchFamily="34" charset="0"/>
              </a:rPr>
              <a:t>Percent of Effort </a:t>
            </a:r>
            <a:r>
              <a:rPr lang="en-US" sz="1400" kern="0" dirty="0">
                <a:solidFill>
                  <a:schemeClr val="bg1"/>
                </a:solidFill>
                <a:ea typeface="Times New Roman"/>
                <a:cs typeface="Arial" panose="020B0604020202020204" pitchFamily="34" charset="0"/>
              </a:rPr>
              <a:t>on a capped funding line (e.g., NIH, etc.).</a:t>
            </a:r>
          </a:p>
        </p:txBody>
      </p:sp>
      <p:sp>
        <p:nvSpPr>
          <p:cNvPr id="16" name="Line Callout 1 15"/>
          <p:cNvSpPr/>
          <p:nvPr/>
        </p:nvSpPr>
        <p:spPr>
          <a:xfrm flipH="1">
            <a:off x="0" y="917194"/>
            <a:ext cx="6409944" cy="532992"/>
          </a:xfrm>
          <a:prstGeom prst="borderCallout1">
            <a:avLst>
              <a:gd name="adj1" fmla="val 70459"/>
              <a:gd name="adj2" fmla="val 51515"/>
              <a:gd name="adj3" fmla="val 218988"/>
              <a:gd name="adj4" fmla="val 81948"/>
            </a:avLst>
          </a:prstGeom>
          <a:solidFill>
            <a:schemeClr val="accent6"/>
          </a:solidFill>
          <a:ln w="25400" cap="sq" cmpd="sng" algn="ctr">
            <a:solidFill>
              <a:schemeClr val="accent6"/>
            </a:solidFill>
            <a:prstDash val="solid"/>
            <a:tailEnd type="triangle" w="lg" len="lg"/>
          </a:ln>
          <a:effectLst/>
        </p:spPr>
        <p:txBody>
          <a:bodyPr rot="0" spcFirstLastPara="0" vert="horz" wrap="square" lIns="91440" tIns="91440" rIns="91440" bIns="91440" numCol="1" spcCol="0" rtlCol="0" fromWordArt="0" anchor="ctr" anchorCtr="0" forceAA="0" compatLnSpc="1">
            <a:prstTxWarp prst="textNoShape">
              <a:avLst/>
            </a:prstTxWarp>
            <a:noAutofit/>
          </a:bodyPr>
          <a:lstStyle/>
          <a:p>
            <a:pPr>
              <a:lnSpc>
                <a:spcPts val="2000"/>
              </a:lnSpc>
              <a:defRPr/>
            </a:pPr>
            <a:r>
              <a:rPr lang="en-US" sz="1400" b="1" kern="0" dirty="0">
                <a:solidFill>
                  <a:schemeClr val="bg1"/>
                </a:solidFill>
                <a:ea typeface="Times New Roman"/>
                <a:cs typeface="Arial" panose="020B0604020202020204" pitchFamily="34" charset="0"/>
              </a:rPr>
              <a:t>Compensation Data Snapshot</a:t>
            </a:r>
            <a:r>
              <a:rPr lang="en-US" sz="1400" kern="0" dirty="0">
                <a:solidFill>
                  <a:schemeClr val="bg1"/>
                </a:solidFill>
                <a:ea typeface="Times New Roman"/>
                <a:cs typeface="Arial" panose="020B0604020202020204" pitchFamily="34" charset="0"/>
              </a:rPr>
              <a:t> shows the pay associated with the position.</a:t>
            </a:r>
            <a:r>
              <a:rPr lang="en-US" sz="1400" b="1" kern="0" dirty="0">
                <a:solidFill>
                  <a:schemeClr val="bg1"/>
                </a:solidFill>
                <a:ea typeface="Times New Roman"/>
                <a:cs typeface="Arial" panose="020B0604020202020204" pitchFamily="34" charset="0"/>
              </a:rPr>
              <a:t> </a:t>
            </a:r>
            <a:r>
              <a:rPr lang="en-US" sz="1400" kern="0" dirty="0">
                <a:solidFill>
                  <a:schemeClr val="bg1"/>
                </a:solidFill>
                <a:ea typeface="Times New Roman"/>
                <a:cs typeface="Arial" panose="020B0604020202020204" pitchFamily="34" charset="0"/>
              </a:rPr>
              <a:t>Contact your HR Initiator in order to make changes or adjustments to the Compensation Data.</a:t>
            </a:r>
          </a:p>
        </p:txBody>
      </p:sp>
      <p:sp>
        <p:nvSpPr>
          <p:cNvPr id="17" name="Line Callout 1 16"/>
          <p:cNvSpPr/>
          <p:nvPr/>
        </p:nvSpPr>
        <p:spPr>
          <a:xfrm flipH="1">
            <a:off x="3920238" y="1579838"/>
            <a:ext cx="2788918" cy="1646492"/>
          </a:xfrm>
          <a:prstGeom prst="borderCallout1">
            <a:avLst>
              <a:gd name="adj1" fmla="val 79080"/>
              <a:gd name="adj2" fmla="val 95539"/>
              <a:gd name="adj3" fmla="val 104934"/>
              <a:gd name="adj4" fmla="val 206902"/>
            </a:avLst>
          </a:prstGeom>
          <a:solidFill>
            <a:schemeClr val="accent6"/>
          </a:solidFill>
          <a:ln w="25400" cap="sq" cmpd="sng" algn="ctr">
            <a:solidFill>
              <a:schemeClr val="accent6"/>
            </a:solidFill>
            <a:prstDash val="solid"/>
            <a:tailEnd type="triangle" w="lg" len="lg"/>
          </a:ln>
          <a:effectLst/>
        </p:spPr>
        <p:txBody>
          <a:bodyPr rot="0" spcFirstLastPara="0" vert="horz" wrap="square" lIns="91440" tIns="91440" rIns="91440" bIns="91440" numCol="1" spcCol="0" rtlCol="0" fromWordArt="0" anchor="ctr" anchorCtr="0" forceAA="0" compatLnSpc="1">
            <a:prstTxWarp prst="textNoShape">
              <a:avLst/>
            </a:prstTxWarp>
            <a:noAutofit/>
          </a:bodyPr>
          <a:lstStyle/>
          <a:p>
            <a:pPr>
              <a:lnSpc>
                <a:spcPts val="2000"/>
              </a:lnSpc>
              <a:defRPr/>
            </a:pPr>
            <a:r>
              <a:rPr lang="en-US" sz="1400" b="1" kern="0" dirty="0" smtClean="0">
                <a:solidFill>
                  <a:schemeClr val="bg1"/>
                </a:solidFill>
                <a:ea typeface="Times New Roman"/>
                <a:cs typeface="Arial" panose="020B0604020202020204" pitchFamily="34" charset="0"/>
              </a:rPr>
              <a:t>Default </a:t>
            </a:r>
            <a:r>
              <a:rPr lang="en-US" sz="1400" b="1" kern="0" dirty="0">
                <a:solidFill>
                  <a:schemeClr val="bg1"/>
                </a:solidFill>
                <a:ea typeface="Times New Roman"/>
                <a:cs typeface="Arial" panose="020B0604020202020204" pitchFamily="34" charset="0"/>
              </a:rPr>
              <a:t>Funding Profile </a:t>
            </a:r>
            <a:r>
              <a:rPr lang="en-US" sz="1400" kern="0" dirty="0">
                <a:solidFill>
                  <a:schemeClr val="bg1"/>
                </a:solidFill>
                <a:ea typeface="Times New Roman"/>
                <a:cs typeface="Arial" panose="020B0604020202020204" pitchFamily="34" charset="0"/>
              </a:rPr>
              <a:t>is where Blank Earn Code funding is set up for up-to and over-the-cap funding. The </a:t>
            </a:r>
            <a:r>
              <a:rPr lang="en-US" sz="1400" b="1" kern="0" dirty="0">
                <a:solidFill>
                  <a:schemeClr val="bg1"/>
                </a:solidFill>
                <a:ea typeface="Times New Roman"/>
                <a:cs typeface="Arial" panose="020B0604020202020204" pitchFamily="34" charset="0"/>
              </a:rPr>
              <a:t>Distribution Percentage </a:t>
            </a:r>
            <a:r>
              <a:rPr lang="en-US" sz="1400" kern="0" dirty="0">
                <a:solidFill>
                  <a:schemeClr val="bg1"/>
                </a:solidFill>
                <a:ea typeface="Times New Roman"/>
                <a:cs typeface="Arial" panose="020B0604020202020204" pitchFamily="34" charset="0"/>
              </a:rPr>
              <a:t>must sum to 100% for each </a:t>
            </a:r>
            <a:r>
              <a:rPr lang="en-US" sz="1400" b="1" kern="0" dirty="0">
                <a:solidFill>
                  <a:schemeClr val="bg1"/>
                </a:solidFill>
                <a:ea typeface="Times New Roman"/>
                <a:cs typeface="Arial" panose="020B0604020202020204" pitchFamily="34" charset="0"/>
              </a:rPr>
              <a:t>Earn Code </a:t>
            </a:r>
            <a:r>
              <a:rPr lang="en-US" sz="1400" kern="0" dirty="0">
                <a:solidFill>
                  <a:schemeClr val="bg1"/>
                </a:solidFill>
                <a:ea typeface="Times New Roman"/>
                <a:cs typeface="Arial" panose="020B0604020202020204" pitchFamily="34" charset="0"/>
              </a:rPr>
              <a:t> and </a:t>
            </a:r>
            <a:r>
              <a:rPr lang="en-US" sz="1400" b="1" kern="0" dirty="0">
                <a:solidFill>
                  <a:schemeClr val="bg1"/>
                </a:solidFill>
                <a:ea typeface="Times New Roman"/>
                <a:cs typeface="Arial" panose="020B0604020202020204" pitchFamily="34" charset="0"/>
              </a:rPr>
              <a:t>OTC Indicator </a:t>
            </a:r>
            <a:r>
              <a:rPr lang="en-US" sz="1400" kern="0" dirty="0">
                <a:solidFill>
                  <a:schemeClr val="bg1"/>
                </a:solidFill>
                <a:ea typeface="Times New Roman"/>
                <a:cs typeface="Arial" panose="020B0604020202020204" pitchFamily="34" charset="0"/>
              </a:rPr>
              <a:t>combination</a:t>
            </a:r>
            <a:r>
              <a:rPr lang="en-US" sz="1400" kern="0" dirty="0" smtClean="0">
                <a:solidFill>
                  <a:schemeClr val="bg1"/>
                </a:solidFill>
                <a:ea typeface="Times New Roman"/>
                <a:cs typeface="Arial" panose="020B0604020202020204" pitchFamily="34" charset="0"/>
              </a:rPr>
              <a:t>.</a:t>
            </a:r>
            <a:endParaRPr lang="en-US" sz="1400" b="1" kern="0" dirty="0">
              <a:solidFill>
                <a:schemeClr val="bg1"/>
              </a:solidFill>
              <a:ea typeface="Times New Roman"/>
              <a:cs typeface="Arial" panose="020B0604020202020204" pitchFamily="34" charset="0"/>
            </a:endParaRPr>
          </a:p>
        </p:txBody>
      </p:sp>
      <p:sp>
        <p:nvSpPr>
          <p:cNvPr id="19" name="Line Callout 1 18"/>
          <p:cNvSpPr/>
          <p:nvPr/>
        </p:nvSpPr>
        <p:spPr>
          <a:xfrm flipH="1">
            <a:off x="3204972" y="5558187"/>
            <a:ext cx="3477204" cy="1299812"/>
          </a:xfrm>
          <a:prstGeom prst="borderCallout1">
            <a:avLst>
              <a:gd name="adj1" fmla="val 68984"/>
              <a:gd name="adj2" fmla="val 32188"/>
              <a:gd name="adj3" fmla="val -9099"/>
              <a:gd name="adj4" fmla="val 158968"/>
            </a:avLst>
          </a:prstGeom>
          <a:solidFill>
            <a:schemeClr val="accent6"/>
          </a:solidFill>
          <a:ln w="25400" cap="sq" cmpd="sng" algn="ctr">
            <a:solidFill>
              <a:schemeClr val="accent6"/>
            </a:solidFill>
            <a:prstDash val="solid"/>
            <a:tailEnd type="triangle" w="lg" len="lg"/>
          </a:ln>
          <a:effectLst/>
        </p:spPr>
        <p:txBody>
          <a:bodyPr rot="0" spcFirstLastPara="0" vert="horz" wrap="square" lIns="91440" tIns="91440" rIns="91440" bIns="91440" numCol="1" spcCol="0" rtlCol="0" fromWordArt="0" anchor="ctr" anchorCtr="0" forceAA="0" compatLnSpc="1">
            <a:prstTxWarp prst="textNoShape">
              <a:avLst/>
            </a:prstTxWarp>
            <a:noAutofit/>
          </a:bodyPr>
          <a:lstStyle/>
          <a:p>
            <a:pPr>
              <a:lnSpc>
                <a:spcPts val="2000"/>
              </a:lnSpc>
              <a:defRPr/>
            </a:pPr>
            <a:r>
              <a:rPr lang="en-US" sz="1400" kern="0" dirty="0">
                <a:solidFill>
                  <a:schemeClr val="bg1"/>
                </a:solidFill>
                <a:ea typeface="Times New Roman"/>
                <a:cs typeface="Arial" panose="020B0604020202020204" pitchFamily="34" charset="0"/>
              </a:rPr>
              <a:t>The </a:t>
            </a:r>
            <a:r>
              <a:rPr lang="en-US" sz="1400" b="1" kern="0" dirty="0">
                <a:solidFill>
                  <a:schemeClr val="bg1"/>
                </a:solidFill>
                <a:ea typeface="Times New Roman"/>
                <a:cs typeface="Arial" panose="020B0604020202020204" pitchFamily="34" charset="0"/>
              </a:rPr>
              <a:t>Begin Date </a:t>
            </a:r>
            <a:r>
              <a:rPr lang="en-US" sz="1400" kern="0" dirty="0">
                <a:solidFill>
                  <a:schemeClr val="bg1"/>
                </a:solidFill>
                <a:ea typeface="Times New Roman"/>
                <a:cs typeface="Arial" panose="020B0604020202020204" pitchFamily="34" charset="0"/>
              </a:rPr>
              <a:t>identifies when the funding will go into effect. If there are multiple </a:t>
            </a:r>
            <a:r>
              <a:rPr lang="en-US" sz="1400" b="1" kern="0" dirty="0">
                <a:solidFill>
                  <a:schemeClr val="bg1"/>
                </a:solidFill>
                <a:ea typeface="Times New Roman"/>
                <a:cs typeface="Arial" panose="020B0604020202020204" pitchFamily="34" charset="0"/>
              </a:rPr>
              <a:t>Begin Dates </a:t>
            </a:r>
            <a:r>
              <a:rPr lang="en-US" sz="1400" kern="0" dirty="0">
                <a:solidFill>
                  <a:schemeClr val="bg1"/>
                </a:solidFill>
                <a:ea typeface="Times New Roman"/>
                <a:cs typeface="Arial" panose="020B0604020202020204" pitchFamily="34" charset="0"/>
              </a:rPr>
              <a:t>then UCPath will create multiple </a:t>
            </a:r>
            <a:r>
              <a:rPr lang="en-US" sz="1400" b="1" kern="0" dirty="0">
                <a:solidFill>
                  <a:schemeClr val="bg1"/>
                </a:solidFill>
                <a:ea typeface="Times New Roman"/>
                <a:cs typeface="Arial" panose="020B0604020202020204" pitchFamily="34" charset="0"/>
              </a:rPr>
              <a:t>Effective Dates</a:t>
            </a:r>
            <a:r>
              <a:rPr lang="en-US" sz="1400" kern="0" dirty="0">
                <a:solidFill>
                  <a:schemeClr val="bg1"/>
                </a:solidFill>
                <a:ea typeface="Times New Roman"/>
                <a:cs typeface="Arial" panose="020B0604020202020204" pitchFamily="34" charset="0"/>
              </a:rPr>
              <a:t> to ensure that only the funding that is in effect at that time is used</a:t>
            </a:r>
            <a:r>
              <a:rPr lang="en-US" sz="1400" kern="0" dirty="0" smtClean="0">
                <a:solidFill>
                  <a:schemeClr val="bg1"/>
                </a:solidFill>
                <a:ea typeface="Times New Roman"/>
                <a:cs typeface="Arial" panose="020B0604020202020204" pitchFamily="34" charset="0"/>
              </a:rPr>
              <a:t>.</a:t>
            </a:r>
            <a:endParaRPr lang="en-US" sz="1400" kern="0" dirty="0">
              <a:solidFill>
                <a:schemeClr val="bg1"/>
              </a:solidFill>
              <a:ea typeface="Times New Roman"/>
              <a:cs typeface="Arial" panose="020B0604020202020204" pitchFamily="34" charset="0"/>
            </a:endParaRPr>
          </a:p>
        </p:txBody>
      </p:sp>
      <p:sp>
        <p:nvSpPr>
          <p:cNvPr id="21" name="Line Callout 1 20"/>
          <p:cNvSpPr/>
          <p:nvPr/>
        </p:nvSpPr>
        <p:spPr>
          <a:xfrm flipH="1">
            <a:off x="8341266" y="5558188"/>
            <a:ext cx="3819293" cy="1299811"/>
          </a:xfrm>
          <a:prstGeom prst="borderCallout1">
            <a:avLst>
              <a:gd name="adj1" fmla="val 44112"/>
              <a:gd name="adj2" fmla="val 25192"/>
              <a:gd name="adj3" fmla="val -12631"/>
              <a:gd name="adj4" fmla="val 52262"/>
            </a:avLst>
          </a:prstGeom>
          <a:solidFill>
            <a:schemeClr val="accent6"/>
          </a:solidFill>
          <a:ln w="25400" cap="sq" cmpd="sng" algn="ctr">
            <a:solidFill>
              <a:schemeClr val="accent6"/>
            </a:solidFill>
            <a:prstDash val="solid"/>
            <a:tailEnd type="triangle" w="lg" len="lg"/>
          </a:ln>
          <a:effectLst/>
        </p:spPr>
        <p:txBody>
          <a:bodyPr rot="0" spcFirstLastPara="0" vert="horz" wrap="square" lIns="91440" tIns="91440" rIns="91440" bIns="91440" numCol="1" spcCol="0" rtlCol="0" fromWordArt="0" anchor="ctr" anchorCtr="0" forceAA="0" compatLnSpc="1">
            <a:prstTxWarp prst="textNoShape">
              <a:avLst/>
            </a:prstTxWarp>
            <a:noAutofit/>
          </a:bodyPr>
          <a:lstStyle/>
          <a:p>
            <a:pPr>
              <a:lnSpc>
                <a:spcPts val="2000"/>
              </a:lnSpc>
              <a:defRPr/>
            </a:pPr>
            <a:r>
              <a:rPr lang="en-US" sz="1400" kern="0" dirty="0" smtClean="0">
                <a:solidFill>
                  <a:schemeClr val="bg1"/>
                </a:solidFill>
                <a:ea typeface="Times New Roman"/>
                <a:cs typeface="Arial" panose="020B0604020202020204" pitchFamily="34" charset="0"/>
              </a:rPr>
              <a:t>The </a:t>
            </a:r>
            <a:r>
              <a:rPr lang="en-US" sz="1400" kern="0" dirty="0">
                <a:solidFill>
                  <a:schemeClr val="bg1"/>
                </a:solidFill>
                <a:ea typeface="Times New Roman"/>
                <a:cs typeface="Arial" panose="020B0604020202020204" pitchFamily="34" charset="0"/>
              </a:rPr>
              <a:t>system defaults the </a:t>
            </a:r>
            <a:r>
              <a:rPr lang="en-US" sz="1400" b="1" kern="0" dirty="0">
                <a:solidFill>
                  <a:schemeClr val="bg1"/>
                </a:solidFill>
                <a:ea typeface="Times New Roman"/>
                <a:cs typeface="Arial" panose="020B0604020202020204" pitchFamily="34" charset="0"/>
              </a:rPr>
              <a:t>Cap Type</a:t>
            </a:r>
            <a:r>
              <a:rPr lang="en-US" sz="1400" kern="0" dirty="0">
                <a:solidFill>
                  <a:schemeClr val="bg1"/>
                </a:solidFill>
                <a:ea typeface="Times New Roman"/>
                <a:cs typeface="Arial" panose="020B0604020202020204" pitchFamily="34" charset="0"/>
              </a:rPr>
              <a:t> and the </a:t>
            </a:r>
            <a:r>
              <a:rPr lang="en-US" sz="1400" b="1" kern="0" dirty="0">
                <a:solidFill>
                  <a:schemeClr val="bg1"/>
                </a:solidFill>
                <a:ea typeface="Times New Roman"/>
                <a:cs typeface="Arial" panose="020B0604020202020204" pitchFamily="34" charset="0"/>
              </a:rPr>
              <a:t>Cap Rate (Annual) </a:t>
            </a:r>
            <a:r>
              <a:rPr lang="en-US" sz="1400" kern="0" dirty="0">
                <a:solidFill>
                  <a:schemeClr val="bg1"/>
                </a:solidFill>
                <a:ea typeface="Times New Roman"/>
                <a:cs typeface="Arial" panose="020B0604020202020204" pitchFamily="34" charset="0"/>
              </a:rPr>
              <a:t>values from the Type of Fund. You can use the look up button to see a list of Cap Rate options. The Cap Rate should be the rate that is in effect at the time of the </a:t>
            </a:r>
            <a:r>
              <a:rPr lang="en-US" sz="1400" kern="0" dirty="0" smtClean="0">
                <a:solidFill>
                  <a:schemeClr val="bg1"/>
                </a:solidFill>
                <a:ea typeface="Times New Roman"/>
                <a:cs typeface="Arial" panose="020B0604020202020204" pitchFamily="34" charset="0"/>
              </a:rPr>
              <a:t>effective period.</a:t>
            </a:r>
            <a:endParaRPr lang="en-US" sz="1400" kern="0" dirty="0">
              <a:solidFill>
                <a:schemeClr val="bg1"/>
              </a:solidFill>
              <a:ea typeface="Times New Roman"/>
              <a:cs typeface="Arial" panose="020B0604020202020204" pitchFamily="34" charset="0"/>
            </a:endParaRPr>
          </a:p>
        </p:txBody>
      </p:sp>
      <p:sp>
        <p:nvSpPr>
          <p:cNvPr id="22" name="Line Callout 1 21"/>
          <p:cNvSpPr/>
          <p:nvPr/>
        </p:nvSpPr>
        <p:spPr>
          <a:xfrm flipH="1">
            <a:off x="7103284" y="2129894"/>
            <a:ext cx="1905003" cy="1971788"/>
          </a:xfrm>
          <a:prstGeom prst="borderCallout1">
            <a:avLst>
              <a:gd name="adj1" fmla="val 97823"/>
              <a:gd name="adj2" fmla="val 37273"/>
              <a:gd name="adj3" fmla="val 144117"/>
              <a:gd name="adj4" fmla="val 36510"/>
            </a:avLst>
          </a:prstGeom>
          <a:solidFill>
            <a:schemeClr val="accent6"/>
          </a:solidFill>
          <a:ln w="25400" cap="sq" cmpd="sng" algn="ctr">
            <a:solidFill>
              <a:schemeClr val="accent6"/>
            </a:solidFill>
            <a:prstDash val="solid"/>
            <a:tailEnd type="triangle" w="lg" len="lg"/>
          </a:ln>
          <a:effectLst/>
        </p:spPr>
        <p:txBody>
          <a:bodyPr rot="0" spcFirstLastPara="0" vert="horz" wrap="square" lIns="91440" tIns="91440" rIns="91440" bIns="91440" numCol="1" spcCol="0" rtlCol="0" fromWordArt="0" anchor="ctr" anchorCtr="0" forceAA="0" compatLnSpc="1">
            <a:prstTxWarp prst="textNoShape">
              <a:avLst/>
            </a:prstTxWarp>
            <a:noAutofit/>
          </a:bodyPr>
          <a:lstStyle/>
          <a:p>
            <a:pPr>
              <a:lnSpc>
                <a:spcPts val="2000"/>
              </a:lnSpc>
              <a:defRPr/>
            </a:pPr>
            <a:r>
              <a:rPr lang="en-US" sz="1400" kern="0" dirty="0">
                <a:solidFill>
                  <a:schemeClr val="bg1"/>
                </a:solidFill>
                <a:ea typeface="Times New Roman"/>
                <a:cs typeface="Arial" panose="020B0604020202020204" pitchFamily="34" charset="0"/>
              </a:rPr>
              <a:t>You will get an error message if </a:t>
            </a:r>
            <a:r>
              <a:rPr lang="en-US" sz="1400" b="1" kern="0" dirty="0">
                <a:solidFill>
                  <a:schemeClr val="bg1"/>
                </a:solidFill>
                <a:ea typeface="Times New Roman"/>
                <a:cs typeface="Arial" panose="020B0604020202020204" pitchFamily="34" charset="0"/>
              </a:rPr>
              <a:t>Total Allocated </a:t>
            </a:r>
            <a:r>
              <a:rPr lang="en-US" sz="1400" b="1" kern="0" dirty="0" err="1">
                <a:solidFill>
                  <a:schemeClr val="bg1"/>
                </a:solidFill>
                <a:ea typeface="Times New Roman"/>
                <a:cs typeface="Arial" panose="020B0604020202020204" pitchFamily="34" charset="0"/>
              </a:rPr>
              <a:t>Amt</a:t>
            </a:r>
            <a:r>
              <a:rPr lang="en-US" sz="1400" kern="0" dirty="0">
                <a:solidFill>
                  <a:schemeClr val="bg1"/>
                </a:solidFill>
                <a:ea typeface="Times New Roman"/>
                <a:cs typeface="Arial" panose="020B0604020202020204" pitchFamily="34" charset="0"/>
              </a:rPr>
              <a:t>, </a:t>
            </a:r>
            <a:r>
              <a:rPr lang="en-US" sz="1400" b="1" kern="0" dirty="0">
                <a:solidFill>
                  <a:schemeClr val="bg1"/>
                </a:solidFill>
                <a:ea typeface="Times New Roman"/>
                <a:cs typeface="Arial" panose="020B0604020202020204" pitchFamily="34" charset="0"/>
              </a:rPr>
              <a:t>Percent of Pay, </a:t>
            </a:r>
            <a:r>
              <a:rPr lang="en-US" sz="1400" kern="0" dirty="0">
                <a:solidFill>
                  <a:schemeClr val="bg1"/>
                </a:solidFill>
                <a:ea typeface="Times New Roman"/>
                <a:cs typeface="Arial" panose="020B0604020202020204" pitchFamily="34" charset="0"/>
              </a:rPr>
              <a:t>or </a:t>
            </a:r>
            <a:r>
              <a:rPr lang="en-US" sz="1400" b="1" kern="0" dirty="0">
                <a:solidFill>
                  <a:schemeClr val="bg1"/>
                </a:solidFill>
                <a:ea typeface="Times New Roman"/>
                <a:cs typeface="Arial" panose="020B0604020202020204" pitchFamily="34" charset="0"/>
              </a:rPr>
              <a:t>Percent of Effort</a:t>
            </a:r>
            <a:r>
              <a:rPr lang="en-US" sz="1400" kern="0" dirty="0">
                <a:solidFill>
                  <a:schemeClr val="bg1"/>
                </a:solidFill>
                <a:ea typeface="Times New Roman"/>
                <a:cs typeface="Arial" panose="020B0604020202020204" pitchFamily="34" charset="0"/>
              </a:rPr>
              <a:t> exceed 100% for the Earn Code and Begin/End Date.</a:t>
            </a:r>
          </a:p>
        </p:txBody>
      </p:sp>
      <p:sp>
        <p:nvSpPr>
          <p:cNvPr id="24" name="Line Callout 1 23"/>
          <p:cNvSpPr/>
          <p:nvPr/>
        </p:nvSpPr>
        <p:spPr>
          <a:xfrm flipH="1">
            <a:off x="9033315" y="917194"/>
            <a:ext cx="3127244" cy="875725"/>
          </a:xfrm>
          <a:prstGeom prst="borderCallout1">
            <a:avLst>
              <a:gd name="adj1" fmla="val 52647"/>
              <a:gd name="adj2" fmla="val 94619"/>
              <a:gd name="adj3" fmla="val 428874"/>
              <a:gd name="adj4" fmla="val 94805"/>
            </a:avLst>
          </a:prstGeom>
          <a:solidFill>
            <a:schemeClr val="accent6"/>
          </a:solidFill>
          <a:ln w="25400" cap="sq" cmpd="sng" algn="ctr">
            <a:solidFill>
              <a:schemeClr val="accent6"/>
            </a:solidFill>
            <a:prstDash val="solid"/>
            <a:tailEnd type="triangle" w="lg" len="lg"/>
          </a:ln>
          <a:effectLst/>
        </p:spPr>
        <p:txBody>
          <a:bodyPr rot="0" spcFirstLastPara="0" vert="horz" wrap="square" lIns="91440" tIns="91440" rIns="91440" bIns="91440" numCol="1" spcCol="0" rtlCol="0" fromWordArt="0" anchor="ctr" anchorCtr="0" forceAA="0" compatLnSpc="1">
            <a:prstTxWarp prst="textNoShape">
              <a:avLst/>
            </a:prstTxWarp>
            <a:noAutofit/>
          </a:bodyPr>
          <a:lstStyle/>
          <a:p>
            <a:pPr>
              <a:lnSpc>
                <a:spcPts val="2000"/>
              </a:lnSpc>
              <a:defRPr/>
            </a:pPr>
            <a:r>
              <a:rPr lang="en-US" sz="1400" b="1" kern="0" dirty="0" smtClean="0">
                <a:solidFill>
                  <a:schemeClr val="bg1"/>
                </a:solidFill>
                <a:ea typeface="Times New Roman"/>
                <a:cs typeface="Arial" panose="020B0604020202020204" pitchFamily="34" charset="0"/>
              </a:rPr>
              <a:t>It </a:t>
            </a:r>
            <a:r>
              <a:rPr lang="en-US" sz="1400" b="1" kern="0" dirty="0">
                <a:solidFill>
                  <a:schemeClr val="bg1"/>
                </a:solidFill>
                <a:ea typeface="Times New Roman"/>
                <a:cs typeface="Arial" panose="020B0604020202020204" pitchFamily="34" charset="0"/>
              </a:rPr>
              <a:t>is recommended to enter the Percent of Effort </a:t>
            </a:r>
            <a:r>
              <a:rPr lang="en-US" sz="1400" kern="0" dirty="0">
                <a:solidFill>
                  <a:schemeClr val="bg1"/>
                </a:solidFill>
                <a:ea typeface="Times New Roman"/>
                <a:cs typeface="Arial" panose="020B0604020202020204" pitchFamily="34" charset="0"/>
              </a:rPr>
              <a:t>and let the system calculate </a:t>
            </a:r>
            <a:r>
              <a:rPr lang="en-US" sz="1400" b="1" kern="0" dirty="0">
                <a:solidFill>
                  <a:schemeClr val="bg1"/>
                </a:solidFill>
                <a:ea typeface="Times New Roman"/>
                <a:cs typeface="Arial" panose="020B0604020202020204" pitchFamily="34" charset="0"/>
              </a:rPr>
              <a:t>Percent of Pay </a:t>
            </a:r>
            <a:r>
              <a:rPr lang="en-US" sz="1400" kern="0" dirty="0">
                <a:solidFill>
                  <a:schemeClr val="bg1"/>
                </a:solidFill>
                <a:ea typeface="Times New Roman"/>
                <a:cs typeface="Arial" panose="020B0604020202020204" pitchFamily="34" charset="0"/>
              </a:rPr>
              <a:t>and </a:t>
            </a:r>
            <a:r>
              <a:rPr lang="en-US" sz="1400" b="1" kern="0" dirty="0">
                <a:solidFill>
                  <a:schemeClr val="bg1"/>
                </a:solidFill>
                <a:ea typeface="Times New Roman"/>
                <a:cs typeface="Arial" panose="020B0604020202020204" pitchFamily="34" charset="0"/>
              </a:rPr>
              <a:t>Total Allocated Amt</a:t>
            </a:r>
            <a:r>
              <a:rPr lang="en-US" sz="1400" kern="0" dirty="0">
                <a:solidFill>
                  <a:schemeClr val="bg1"/>
                </a:solidFill>
                <a:ea typeface="Times New Roman"/>
                <a:cs typeface="Arial" panose="020B0604020202020204" pitchFamily="34" charset="0"/>
              </a:rPr>
              <a:t>.</a:t>
            </a:r>
          </a:p>
        </p:txBody>
      </p:sp>
      <p:sp>
        <p:nvSpPr>
          <p:cNvPr id="20" name="Line Callout 1 19"/>
          <p:cNvSpPr/>
          <p:nvPr/>
        </p:nvSpPr>
        <p:spPr>
          <a:xfrm flipH="1">
            <a:off x="0" y="5974080"/>
            <a:ext cx="2905760" cy="883920"/>
          </a:xfrm>
          <a:prstGeom prst="borderCallout1">
            <a:avLst>
              <a:gd name="adj1" fmla="val 68984"/>
              <a:gd name="adj2" fmla="val 32188"/>
              <a:gd name="adj3" fmla="val -24548"/>
              <a:gd name="adj4" fmla="val 62276"/>
            </a:avLst>
          </a:prstGeom>
          <a:solidFill>
            <a:schemeClr val="accent6"/>
          </a:solidFill>
          <a:ln w="25400" cap="sq" cmpd="sng" algn="ctr">
            <a:solidFill>
              <a:schemeClr val="accent6"/>
            </a:solidFill>
            <a:prstDash val="solid"/>
            <a:tailEnd type="triangle" w="lg" len="lg"/>
          </a:ln>
          <a:effectLst/>
        </p:spPr>
        <p:txBody>
          <a:bodyPr rot="0" spcFirstLastPara="0" vert="horz" wrap="square" lIns="91440" tIns="91440" rIns="91440" bIns="91440" numCol="1" spcCol="0" rtlCol="0" fromWordArt="0" anchor="ctr" anchorCtr="0" forceAA="0" compatLnSpc="1">
            <a:prstTxWarp prst="textNoShape">
              <a:avLst/>
            </a:prstTxWarp>
            <a:noAutofit/>
          </a:bodyPr>
          <a:lstStyle/>
          <a:p>
            <a:pPr>
              <a:lnSpc>
                <a:spcPts val="2000"/>
              </a:lnSpc>
              <a:defRPr/>
            </a:pPr>
            <a:r>
              <a:rPr lang="en-US" sz="1400" kern="0" dirty="0">
                <a:solidFill>
                  <a:schemeClr val="bg1"/>
                </a:solidFill>
                <a:ea typeface="Times New Roman"/>
                <a:cs typeface="Arial" panose="020B0604020202020204" pitchFamily="34" charset="0"/>
              </a:rPr>
              <a:t>Click the Funding Distribution Preview button to review the funding and fund the over-the-cap amount.</a:t>
            </a:r>
          </a:p>
        </p:txBody>
      </p:sp>
    </p:spTree>
    <p:extLst>
      <p:ext uri="{BB962C8B-B14F-4D97-AF65-F5344CB8AC3E}">
        <p14:creationId xmlns:p14="http://schemas.microsoft.com/office/powerpoint/2010/main" val="454957649"/>
      </p:ext>
    </p:extLst>
  </p:cSld>
  <p:clrMapOvr>
    <a:masterClrMapping/>
  </p:clrMapOvr>
  <mc:AlternateContent xmlns:mc="http://schemas.openxmlformats.org/markup-compatibility/2006" xmlns:p14="http://schemas.microsoft.com/office/powerpoint/2010/main">
    <mc:Choice Requires="p14">
      <p:transition spd="med" p14:dur="700" advClick="0" advTm="95920">
        <p:fade/>
      </p:transition>
    </mc:Choice>
    <mc:Fallback xmlns="">
      <p:transition spd="med" advClick="0" advTm="95920">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49050FAE365424AA6063A714A89B4F1" ma:contentTypeVersion="13" ma:contentTypeDescription="Create a new document." ma:contentTypeScope="" ma:versionID="494e2fd43f7a7d032178d67a3a131532">
  <xsd:schema xmlns:xsd="http://www.w3.org/2001/XMLSchema" xmlns:xs="http://www.w3.org/2001/XMLSchema" xmlns:p="http://schemas.microsoft.com/office/2006/metadata/properties" xmlns:ns2="114ccb26-2417-4866-b805-a25764784d83" xmlns:ns3="6a1f330e-cd1f-4c25-ae9e-a1dba6c98416" targetNamespace="http://schemas.microsoft.com/office/2006/metadata/properties" ma:root="true" ma:fieldsID="dd7d8d7002cbe01d0d63559137743f76" ns2:_="" ns3:_="">
    <xsd:import namespace="114ccb26-2417-4866-b805-a25764784d83"/>
    <xsd:import namespace="6a1f330e-cd1f-4c25-ae9e-a1dba6c9841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Created_x0020_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4ccb26-2417-4866-b805-a25764784d8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Created_x0020_on" ma:index="20" nillable="true" ma:displayName="Created on" ma:format="DateOnly" ma:indexed="true" ma:internalName="Created_x0020_on">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6a1f330e-cd1f-4c25-ae9e-a1dba6c98416"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Created_x0020_on xmlns="114ccb26-2417-4866-b805-a25764784d8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E2DAB00-2822-42AA-8B32-E525E505960B}"/>
</file>

<file path=customXml/itemProps2.xml><?xml version="1.0" encoding="utf-8"?>
<ds:datastoreItem xmlns:ds="http://schemas.openxmlformats.org/officeDocument/2006/customXml" ds:itemID="{4F5FC0F3-CC70-4DD7-B99C-CA48689C2332}">
  <ds:schemaRefs>
    <ds:schemaRef ds:uri="http://schemas.microsoft.com/office/infopath/2007/PartnerControls"/>
    <ds:schemaRef ds:uri="http://schemas.microsoft.com/office/2006/documentManagement/types"/>
    <ds:schemaRef ds:uri="http://schemas.microsoft.com/office/2006/metadata/properties"/>
    <ds:schemaRef ds:uri="114ccb26-2417-4866-b805-a25764784d83"/>
    <ds:schemaRef ds:uri="http://purl.org/dc/terms/"/>
    <ds:schemaRef ds:uri="http://schemas.openxmlformats.org/package/2006/metadata/core-properties"/>
    <ds:schemaRef ds:uri="http://purl.org/dc/dcmitype/"/>
    <ds:schemaRef ds:uri="6a1f330e-cd1f-4c25-ae9e-a1dba6c98416"/>
    <ds:schemaRef ds:uri="http://www.w3.org/XML/1998/namespace"/>
    <ds:schemaRef ds:uri="http://purl.org/dc/elements/1.1/"/>
  </ds:schemaRefs>
</ds:datastoreItem>
</file>

<file path=customXml/itemProps3.xml><?xml version="1.0" encoding="utf-8"?>
<ds:datastoreItem xmlns:ds="http://schemas.openxmlformats.org/officeDocument/2006/customXml" ds:itemID="{577A2D3A-7DAF-4636-96A8-17B65998C0D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8350</TotalTime>
  <Words>5589</Words>
  <Application>Microsoft Office PowerPoint</Application>
  <PresentationFormat>Widescreen</PresentationFormat>
  <Paragraphs>379</Paragraphs>
  <Slides>22</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Arial Black</vt:lpstr>
      <vt:lpstr>Calibri</vt:lpstr>
      <vt:lpstr>Calibri Light</vt:lpstr>
      <vt:lpstr>Times New Roman</vt:lpstr>
      <vt:lpstr>Wingdings</vt:lpstr>
      <vt:lpstr>Office Theme</vt:lpstr>
      <vt:lpstr>Topic Based Zoom:  Salary Cap/MCOP Worksheet Critical Concepts 3/16/22</vt:lpstr>
      <vt:lpstr>PowerPoint Presentation</vt:lpstr>
      <vt:lpstr>Resource Review</vt:lpstr>
      <vt:lpstr>Funding Pages Navigation</vt:lpstr>
      <vt:lpstr>PowerPoint Presentation</vt:lpstr>
      <vt:lpstr>PowerPoint Presentation</vt:lpstr>
      <vt:lpstr>Funding with the Worksheet | Key System Steps</vt:lpstr>
      <vt:lpstr>Funding Entry Page</vt:lpstr>
      <vt:lpstr>Salary Cap/MCOP Funding Worksheet</vt:lpstr>
      <vt:lpstr>Funding Distribution Preview</vt:lpstr>
      <vt:lpstr>Direct Retro with the Worksheet | Key System Steps</vt:lpstr>
      <vt:lpstr>Retro Distribute Earnings Page</vt:lpstr>
      <vt:lpstr>Direct Retro Salary Cap/MCOP Funding Worksheet</vt:lpstr>
      <vt:lpstr>Preview Direct Retro Distribution Page</vt:lpstr>
      <vt:lpstr>Reminder</vt:lpstr>
      <vt:lpstr>New Job Aid</vt:lpstr>
      <vt:lpstr>PowerPoint Presentation</vt:lpstr>
      <vt:lpstr>PowerPoint Presentation</vt:lpstr>
      <vt:lpstr>BEST PRACTICES</vt:lpstr>
      <vt:lpstr>PowerPoint Presentation</vt:lpstr>
      <vt:lpstr>PowerPoint Presentation</vt:lpstr>
      <vt:lpstr>Notes</vt:lpstr>
    </vt:vector>
  </TitlesOfParts>
  <Company>UCSD-ACT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Based Zoom:  Transfers – Choosing the Correct Template 5/5/21</dc:title>
  <dc:creator>Park, Cherry</dc:creator>
  <cp:lastModifiedBy>Park, Cherry</cp:lastModifiedBy>
  <cp:revision>200</cp:revision>
  <dcterms:created xsi:type="dcterms:W3CDTF">2021-06-11T19:12:36Z</dcterms:created>
  <dcterms:modified xsi:type="dcterms:W3CDTF">2022-03-17T14:24:15Z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0x010100B49050FAE365424AA6063A714A89B4F1</vt:lpwstr>
  </property>
</Properties>
</file>